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Nunito"/>
      <p:regular r:id="rId23"/>
      <p:bold r:id="rId24"/>
      <p:italic r:id="rId25"/>
      <p:boldItalic r:id="rId26"/>
    </p:embeddedFont>
    <p:embeddedFont>
      <p:font typeface="Noto Sans TC"/>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9" roundtripDataSignature="AMtx7miDGwwCXUEIUXeYLyFacCWnR6PfK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3CF3572-0258-4FB8-814F-24362D90320A}">
  <a:tblStyle styleId="{A3CF3572-0258-4FB8-814F-24362D90320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Nunito-boldItalic.fntdata"/><Relationship Id="rId25" Type="http://schemas.openxmlformats.org/officeDocument/2006/relationships/font" Target="fonts/Nunito-italic.fntdata"/><Relationship Id="rId28" Type="http://schemas.openxmlformats.org/officeDocument/2006/relationships/font" Target="fonts/NotoSansTC-bold.fntdata"/><Relationship Id="rId27" Type="http://schemas.openxmlformats.org/officeDocument/2006/relationships/font" Target="fonts/NotoSansTC-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102114daa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g3102114daa5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05531f78d7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305531f78d7_2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f8c4e2cf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2f8c4e2cf2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0b5f35c6d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30b5f35c6d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102114daa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3102114daa5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094c5e48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g3094c5e48c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05531f78d7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305531f78d7_2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094c5e48c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g3094c5e48c1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0fb3f19ca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g30fb3f19ca2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3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3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3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3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 name="Google Shape;14;p32"/>
          <p:cNvGrpSpPr/>
          <p:nvPr/>
        </p:nvGrpSpPr>
        <p:grpSpPr>
          <a:xfrm>
            <a:off x="255200" y="592"/>
            <a:ext cx="2250363" cy="1044300"/>
            <a:chOff x="255200" y="592"/>
            <a:chExt cx="2250363" cy="1044300"/>
          </a:xfrm>
        </p:grpSpPr>
        <p:sp>
          <p:nvSpPr>
            <p:cNvPr id="15" name="Google Shape;15;p3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3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 name="Google Shape;18;p32"/>
          <p:cNvGrpSpPr/>
          <p:nvPr/>
        </p:nvGrpSpPr>
        <p:grpSpPr>
          <a:xfrm>
            <a:off x="905395" y="592"/>
            <a:ext cx="2250363" cy="1044300"/>
            <a:chOff x="905395" y="592"/>
            <a:chExt cx="2250363" cy="1044300"/>
          </a:xfrm>
        </p:grpSpPr>
        <p:sp>
          <p:nvSpPr>
            <p:cNvPr id="19" name="Google Shape;19;p3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 name="Google Shape;22;p32"/>
          <p:cNvGrpSpPr/>
          <p:nvPr/>
        </p:nvGrpSpPr>
        <p:grpSpPr>
          <a:xfrm>
            <a:off x="7057468" y="5088"/>
            <a:ext cx="1851281" cy="752108"/>
            <a:chOff x="6917201" y="0"/>
            <a:chExt cx="2227776" cy="863400"/>
          </a:xfrm>
        </p:grpSpPr>
        <p:sp>
          <p:nvSpPr>
            <p:cNvPr id="23" name="Google Shape;23;p3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 name="Google Shape;26;p32"/>
          <p:cNvGrpSpPr/>
          <p:nvPr/>
        </p:nvGrpSpPr>
        <p:grpSpPr>
          <a:xfrm>
            <a:off x="6553032" y="4217852"/>
            <a:ext cx="2389067" cy="925737"/>
            <a:chOff x="6917201" y="0"/>
            <a:chExt cx="2227776" cy="863400"/>
          </a:xfrm>
        </p:grpSpPr>
        <p:sp>
          <p:nvSpPr>
            <p:cNvPr id="27" name="Google Shape;27;p3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3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 name="Google Shape;30;p32"/>
          <p:cNvGrpSpPr/>
          <p:nvPr/>
        </p:nvGrpSpPr>
        <p:grpSpPr>
          <a:xfrm>
            <a:off x="199149" y="4055652"/>
            <a:ext cx="2795413" cy="1083308"/>
            <a:chOff x="6917201" y="0"/>
            <a:chExt cx="2227776" cy="863400"/>
          </a:xfrm>
        </p:grpSpPr>
        <p:sp>
          <p:nvSpPr>
            <p:cNvPr id="31" name="Google Shape;31;p3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3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3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 name="Google Shape;34;p32"/>
          <p:cNvSpPr txBox="1"/>
          <p:nvPr>
            <p:ph type="ctrTitle"/>
          </p:nvPr>
        </p:nvSpPr>
        <p:spPr>
          <a:xfrm>
            <a:off x="1858703" y="1822833"/>
            <a:ext cx="5361300" cy="14481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35" name="Google Shape;35;p32"/>
          <p:cNvSpPr txBox="1"/>
          <p:nvPr>
            <p:ph idx="1" type="subTitle"/>
          </p:nvPr>
        </p:nvSpPr>
        <p:spPr>
          <a:xfrm>
            <a:off x="1858700" y="3413158"/>
            <a:ext cx="5361300" cy="52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32"/>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4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 name="Google Shape;111;p41"/>
          <p:cNvGrpSpPr/>
          <p:nvPr/>
        </p:nvGrpSpPr>
        <p:grpSpPr>
          <a:xfrm>
            <a:off x="5959222" y="4119576"/>
            <a:ext cx="2520951" cy="1024165"/>
            <a:chOff x="6917201" y="0"/>
            <a:chExt cx="2227776" cy="863400"/>
          </a:xfrm>
        </p:grpSpPr>
        <p:sp>
          <p:nvSpPr>
            <p:cNvPr id="112" name="Google Shape;112;p4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4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4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 name="Google Shape;115;p41"/>
          <p:cNvGrpSpPr/>
          <p:nvPr/>
        </p:nvGrpSpPr>
        <p:grpSpPr>
          <a:xfrm>
            <a:off x="199149" y="2"/>
            <a:ext cx="2795413" cy="1083308"/>
            <a:chOff x="6917201" y="0"/>
            <a:chExt cx="2227776" cy="863400"/>
          </a:xfrm>
        </p:grpSpPr>
        <p:sp>
          <p:nvSpPr>
            <p:cNvPr id="116" name="Google Shape;116;p4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4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4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 name="Google Shape;119;p41"/>
          <p:cNvSpPr txBox="1"/>
          <p:nvPr>
            <p:ph hasCustomPrompt="1" type="title"/>
          </p:nvPr>
        </p:nvSpPr>
        <p:spPr>
          <a:xfrm>
            <a:off x="1385850" y="1383850"/>
            <a:ext cx="6372300" cy="1379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dk2"/>
              </a:buClr>
              <a:buSzPts val="8600"/>
              <a:buNone/>
              <a:defRPr sz="8600">
                <a:solidFill>
                  <a:schemeClr val="dk2"/>
                </a:solidFill>
              </a:defRPr>
            </a:lvl1pPr>
            <a:lvl2pPr lvl="1" algn="ctr">
              <a:lnSpc>
                <a:spcPct val="100000"/>
              </a:lnSpc>
              <a:spcBef>
                <a:spcPts val="0"/>
              </a:spcBef>
              <a:spcAft>
                <a:spcPts val="0"/>
              </a:spcAft>
              <a:buClr>
                <a:schemeClr val="dk2"/>
              </a:buClr>
              <a:buSzPts val="8600"/>
              <a:buNone/>
              <a:defRPr sz="8600">
                <a:solidFill>
                  <a:schemeClr val="dk2"/>
                </a:solidFill>
              </a:defRPr>
            </a:lvl2pPr>
            <a:lvl3pPr lvl="2" algn="ctr">
              <a:lnSpc>
                <a:spcPct val="100000"/>
              </a:lnSpc>
              <a:spcBef>
                <a:spcPts val="0"/>
              </a:spcBef>
              <a:spcAft>
                <a:spcPts val="0"/>
              </a:spcAft>
              <a:buClr>
                <a:schemeClr val="dk2"/>
              </a:buClr>
              <a:buSzPts val="8600"/>
              <a:buNone/>
              <a:defRPr sz="8600">
                <a:solidFill>
                  <a:schemeClr val="dk2"/>
                </a:solidFill>
              </a:defRPr>
            </a:lvl3pPr>
            <a:lvl4pPr lvl="3" algn="ctr">
              <a:lnSpc>
                <a:spcPct val="100000"/>
              </a:lnSpc>
              <a:spcBef>
                <a:spcPts val="0"/>
              </a:spcBef>
              <a:spcAft>
                <a:spcPts val="0"/>
              </a:spcAft>
              <a:buClr>
                <a:schemeClr val="dk2"/>
              </a:buClr>
              <a:buSzPts val="8600"/>
              <a:buNone/>
              <a:defRPr sz="8600">
                <a:solidFill>
                  <a:schemeClr val="dk2"/>
                </a:solidFill>
              </a:defRPr>
            </a:lvl4pPr>
            <a:lvl5pPr lvl="4" algn="ctr">
              <a:lnSpc>
                <a:spcPct val="100000"/>
              </a:lnSpc>
              <a:spcBef>
                <a:spcPts val="0"/>
              </a:spcBef>
              <a:spcAft>
                <a:spcPts val="0"/>
              </a:spcAft>
              <a:buClr>
                <a:schemeClr val="dk2"/>
              </a:buClr>
              <a:buSzPts val="8600"/>
              <a:buNone/>
              <a:defRPr sz="8600">
                <a:solidFill>
                  <a:schemeClr val="dk2"/>
                </a:solidFill>
              </a:defRPr>
            </a:lvl5pPr>
            <a:lvl6pPr lvl="5" algn="ctr">
              <a:lnSpc>
                <a:spcPct val="100000"/>
              </a:lnSpc>
              <a:spcBef>
                <a:spcPts val="0"/>
              </a:spcBef>
              <a:spcAft>
                <a:spcPts val="0"/>
              </a:spcAft>
              <a:buClr>
                <a:schemeClr val="dk2"/>
              </a:buClr>
              <a:buSzPts val="8600"/>
              <a:buNone/>
              <a:defRPr sz="8600">
                <a:solidFill>
                  <a:schemeClr val="dk2"/>
                </a:solidFill>
              </a:defRPr>
            </a:lvl6pPr>
            <a:lvl7pPr lvl="6" algn="ctr">
              <a:lnSpc>
                <a:spcPct val="100000"/>
              </a:lnSpc>
              <a:spcBef>
                <a:spcPts val="0"/>
              </a:spcBef>
              <a:spcAft>
                <a:spcPts val="0"/>
              </a:spcAft>
              <a:buClr>
                <a:schemeClr val="dk2"/>
              </a:buClr>
              <a:buSzPts val="8600"/>
              <a:buNone/>
              <a:defRPr sz="8600">
                <a:solidFill>
                  <a:schemeClr val="dk2"/>
                </a:solidFill>
              </a:defRPr>
            </a:lvl7pPr>
            <a:lvl8pPr lvl="7" algn="ctr">
              <a:lnSpc>
                <a:spcPct val="100000"/>
              </a:lnSpc>
              <a:spcBef>
                <a:spcPts val="0"/>
              </a:spcBef>
              <a:spcAft>
                <a:spcPts val="0"/>
              </a:spcAft>
              <a:buClr>
                <a:schemeClr val="dk2"/>
              </a:buClr>
              <a:buSzPts val="8600"/>
              <a:buNone/>
              <a:defRPr sz="8600">
                <a:solidFill>
                  <a:schemeClr val="dk2"/>
                </a:solidFill>
              </a:defRPr>
            </a:lvl8pPr>
            <a:lvl9pPr lvl="8" algn="ctr">
              <a:lnSpc>
                <a:spcPct val="100000"/>
              </a:lnSpc>
              <a:spcBef>
                <a:spcPts val="0"/>
              </a:spcBef>
              <a:spcAft>
                <a:spcPts val="0"/>
              </a:spcAft>
              <a:buClr>
                <a:schemeClr val="dk2"/>
              </a:buClr>
              <a:buSzPts val="8600"/>
              <a:buNone/>
              <a:defRPr sz="8600">
                <a:solidFill>
                  <a:schemeClr val="dk2"/>
                </a:solidFill>
              </a:defRPr>
            </a:lvl9pPr>
          </a:lstStyle>
          <a:p>
            <a:r>
              <a:t>xx%</a:t>
            </a:r>
          </a:p>
        </p:txBody>
      </p:sp>
      <p:sp>
        <p:nvSpPr>
          <p:cNvPr id="120" name="Google Shape;120;p41"/>
          <p:cNvSpPr txBox="1"/>
          <p:nvPr>
            <p:ph idx="1" type="body"/>
          </p:nvPr>
        </p:nvSpPr>
        <p:spPr>
          <a:xfrm>
            <a:off x="1385850" y="2863850"/>
            <a:ext cx="6372300" cy="641100"/>
          </a:xfrm>
          <a:prstGeom prst="rect">
            <a:avLst/>
          </a:prstGeom>
          <a:noFill/>
          <a:ln>
            <a:noFill/>
          </a:ln>
        </p:spPr>
        <p:txBody>
          <a:bodyPr anchorCtr="0" anchor="t" bIns="91425" lIns="91425" spcFirstLastPara="1" rIns="91425" wrap="square" tIns="91425">
            <a:normAutofit/>
          </a:bodyPr>
          <a:lstStyle>
            <a:lvl1pPr indent="-311150" lvl="0" marL="457200" algn="ctr">
              <a:lnSpc>
                <a:spcPct val="115000"/>
              </a:lnSpc>
              <a:spcBef>
                <a:spcPts val="0"/>
              </a:spcBef>
              <a:spcAft>
                <a:spcPts val="0"/>
              </a:spcAft>
              <a:buSzPts val="1300"/>
              <a:buChar char="●"/>
              <a:defRPr/>
            </a:lvl1pPr>
            <a:lvl2pPr indent="-298450" lvl="1" marL="914400" algn="ctr">
              <a:lnSpc>
                <a:spcPct val="115000"/>
              </a:lnSpc>
              <a:spcBef>
                <a:spcPts val="0"/>
              </a:spcBef>
              <a:spcAft>
                <a:spcPts val="0"/>
              </a:spcAft>
              <a:buSzPts val="1100"/>
              <a:buChar char="○"/>
              <a:defRPr/>
            </a:lvl2pPr>
            <a:lvl3pPr indent="-298450" lvl="2" marL="1371600" algn="ctr">
              <a:lnSpc>
                <a:spcPct val="115000"/>
              </a:lnSpc>
              <a:spcBef>
                <a:spcPts val="0"/>
              </a:spcBef>
              <a:spcAft>
                <a:spcPts val="0"/>
              </a:spcAft>
              <a:buSzPts val="1100"/>
              <a:buChar char="■"/>
              <a:defRPr/>
            </a:lvl3pPr>
            <a:lvl4pPr indent="-298450" lvl="3" marL="1828800" algn="ctr">
              <a:lnSpc>
                <a:spcPct val="115000"/>
              </a:lnSpc>
              <a:spcBef>
                <a:spcPts val="0"/>
              </a:spcBef>
              <a:spcAft>
                <a:spcPts val="0"/>
              </a:spcAft>
              <a:buSzPts val="1100"/>
              <a:buChar char="●"/>
              <a:defRPr/>
            </a:lvl4pPr>
            <a:lvl5pPr indent="-298450" lvl="4" marL="2286000" algn="ctr">
              <a:lnSpc>
                <a:spcPct val="115000"/>
              </a:lnSpc>
              <a:spcBef>
                <a:spcPts val="0"/>
              </a:spcBef>
              <a:spcAft>
                <a:spcPts val="0"/>
              </a:spcAft>
              <a:buSzPts val="1100"/>
              <a:buChar char="○"/>
              <a:defRPr/>
            </a:lvl5pPr>
            <a:lvl6pPr indent="-298450" lvl="5" marL="2743200" algn="ctr">
              <a:lnSpc>
                <a:spcPct val="115000"/>
              </a:lnSpc>
              <a:spcBef>
                <a:spcPts val="0"/>
              </a:spcBef>
              <a:spcAft>
                <a:spcPts val="0"/>
              </a:spcAft>
              <a:buSzPts val="1100"/>
              <a:buChar char="■"/>
              <a:defRPr/>
            </a:lvl6pPr>
            <a:lvl7pPr indent="-298450" lvl="6" marL="3200400" algn="ctr">
              <a:lnSpc>
                <a:spcPct val="115000"/>
              </a:lnSpc>
              <a:spcBef>
                <a:spcPts val="0"/>
              </a:spcBef>
              <a:spcAft>
                <a:spcPts val="0"/>
              </a:spcAft>
              <a:buSzPts val="1100"/>
              <a:buChar char="●"/>
              <a:defRPr/>
            </a:lvl7pPr>
            <a:lvl8pPr indent="-298450" lvl="7" marL="3657600" algn="ctr">
              <a:lnSpc>
                <a:spcPct val="115000"/>
              </a:lnSpc>
              <a:spcBef>
                <a:spcPts val="0"/>
              </a:spcBef>
              <a:spcAft>
                <a:spcPts val="0"/>
              </a:spcAft>
              <a:buSzPts val="1100"/>
              <a:buChar char="○"/>
              <a:defRPr/>
            </a:lvl8pPr>
            <a:lvl9pPr indent="-298450" lvl="8" marL="4114800" algn="ctr">
              <a:lnSpc>
                <a:spcPct val="115000"/>
              </a:lnSpc>
              <a:spcBef>
                <a:spcPts val="0"/>
              </a:spcBef>
              <a:spcAft>
                <a:spcPts val="0"/>
              </a:spcAft>
              <a:buSzPts val="1100"/>
              <a:buChar char="■"/>
              <a:defRPr/>
            </a:lvl9pPr>
          </a:lstStyle>
          <a:p/>
        </p:txBody>
      </p:sp>
      <p:sp>
        <p:nvSpPr>
          <p:cNvPr id="121" name="Google Shape;121;p4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42"/>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37" name="Shape 37"/>
        <p:cNvGrpSpPr/>
        <p:nvPr/>
      </p:nvGrpSpPr>
      <p:grpSpPr>
        <a:xfrm>
          <a:off x="0" y="0"/>
          <a:ext cx="0" cy="0"/>
          <a:chOff x="0" y="0"/>
          <a:chExt cx="0" cy="0"/>
        </a:xfrm>
      </p:grpSpPr>
      <p:sp>
        <p:nvSpPr>
          <p:cNvPr id="38" name="Google Shape;38;p33"/>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33"/>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33"/>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33"/>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42" name="Google Shape;42;p33"/>
          <p:cNvSpPr txBox="1"/>
          <p:nvPr>
            <p:ph idx="1" type="body"/>
          </p:nvPr>
        </p:nvSpPr>
        <p:spPr>
          <a:xfrm>
            <a:off x="819150" y="1990725"/>
            <a:ext cx="7505700" cy="24480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3" name="Google Shape;43;p33"/>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44" name="Shape 44"/>
        <p:cNvGrpSpPr/>
        <p:nvPr/>
      </p:nvGrpSpPr>
      <p:grpSpPr>
        <a:xfrm>
          <a:off x="0" y="0"/>
          <a:ext cx="0" cy="0"/>
          <a:chOff x="0" y="0"/>
          <a:chExt cx="0" cy="0"/>
        </a:xfrm>
      </p:grpSpPr>
      <p:sp>
        <p:nvSpPr>
          <p:cNvPr id="45" name="Google Shape;45;p34"/>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6" name="Google Shape;46;p34"/>
          <p:cNvGrpSpPr/>
          <p:nvPr/>
        </p:nvGrpSpPr>
        <p:grpSpPr>
          <a:xfrm>
            <a:off x="5594191" y="3961115"/>
            <a:ext cx="2910144" cy="1182340"/>
            <a:chOff x="6917201" y="0"/>
            <a:chExt cx="2227776" cy="863400"/>
          </a:xfrm>
        </p:grpSpPr>
        <p:sp>
          <p:nvSpPr>
            <p:cNvPr id="47" name="Google Shape;47;p34"/>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4"/>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34"/>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 name="Google Shape;50;p34"/>
          <p:cNvGrpSpPr/>
          <p:nvPr/>
        </p:nvGrpSpPr>
        <p:grpSpPr>
          <a:xfrm>
            <a:off x="199149" y="2"/>
            <a:ext cx="2795413" cy="1083308"/>
            <a:chOff x="6917201" y="0"/>
            <a:chExt cx="2227776" cy="863400"/>
          </a:xfrm>
        </p:grpSpPr>
        <p:sp>
          <p:nvSpPr>
            <p:cNvPr id="51" name="Google Shape;51;p34"/>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34"/>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34"/>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 name="Google Shape;54;p34"/>
          <p:cNvSpPr txBox="1"/>
          <p:nvPr>
            <p:ph type="title"/>
          </p:nvPr>
        </p:nvSpPr>
        <p:spPr>
          <a:xfrm>
            <a:off x="1888684" y="1746100"/>
            <a:ext cx="5377500" cy="16461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dk2"/>
              </a:buClr>
              <a:buSzPts val="3200"/>
              <a:buNone/>
              <a:defRPr sz="3200">
                <a:solidFill>
                  <a:schemeClr val="dk2"/>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p:txBody>
      </p:sp>
      <p:sp>
        <p:nvSpPr>
          <p:cNvPr id="55" name="Google Shape;55;p34"/>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3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3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35"/>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1" name="Google Shape;61;p35"/>
          <p:cNvSpPr txBox="1"/>
          <p:nvPr>
            <p:ph idx="1" type="body"/>
          </p:nvPr>
        </p:nvSpPr>
        <p:spPr>
          <a:xfrm>
            <a:off x="819150" y="1990725"/>
            <a:ext cx="3686100" cy="24480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2" name="Google Shape;62;p35"/>
          <p:cNvSpPr txBox="1"/>
          <p:nvPr>
            <p:ph idx="2" type="body"/>
          </p:nvPr>
        </p:nvSpPr>
        <p:spPr>
          <a:xfrm>
            <a:off x="4638675" y="1990725"/>
            <a:ext cx="3686100" cy="24480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3" name="Google Shape;63;p35"/>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3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3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3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36"/>
          <p:cNvSpPr txBox="1"/>
          <p:nvPr>
            <p:ph type="title"/>
          </p:nvPr>
        </p:nvSpPr>
        <p:spPr>
          <a:xfrm>
            <a:off x="819150" y="845600"/>
            <a:ext cx="7505700" cy="954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9" name="Google Shape;69;p36"/>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3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3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3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37"/>
          <p:cNvSpPr txBox="1"/>
          <p:nvPr>
            <p:ph type="title"/>
          </p:nvPr>
        </p:nvSpPr>
        <p:spPr>
          <a:xfrm>
            <a:off x="819150" y="845600"/>
            <a:ext cx="3709200" cy="1383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5" name="Google Shape;75;p37"/>
          <p:cNvSpPr txBox="1"/>
          <p:nvPr>
            <p:ph idx="1" type="body"/>
          </p:nvPr>
        </p:nvSpPr>
        <p:spPr>
          <a:xfrm>
            <a:off x="830700" y="2319050"/>
            <a:ext cx="3709200" cy="21198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76" name="Google Shape;76;p37"/>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3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 name="Google Shape;80;p38"/>
          <p:cNvGrpSpPr/>
          <p:nvPr/>
        </p:nvGrpSpPr>
        <p:grpSpPr>
          <a:xfrm>
            <a:off x="255991" y="-118"/>
            <a:ext cx="2251347" cy="1043408"/>
            <a:chOff x="3961956" y="4383950"/>
            <a:chExt cx="1160548" cy="548700"/>
          </a:xfrm>
        </p:grpSpPr>
        <p:sp>
          <p:nvSpPr>
            <p:cNvPr id="81" name="Google Shape;81;p3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3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3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 name="Google Shape;84;p3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5" name="Google Shape;85;p38"/>
          <p:cNvGrpSpPr/>
          <p:nvPr/>
        </p:nvGrpSpPr>
        <p:grpSpPr>
          <a:xfrm>
            <a:off x="34934" y="4522125"/>
            <a:ext cx="1593305" cy="617072"/>
            <a:chOff x="6917201" y="0"/>
            <a:chExt cx="2227776" cy="863400"/>
          </a:xfrm>
        </p:grpSpPr>
        <p:sp>
          <p:nvSpPr>
            <p:cNvPr id="86" name="Google Shape;86;p3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3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3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 name="Google Shape;89;p38"/>
          <p:cNvGrpSpPr/>
          <p:nvPr/>
        </p:nvGrpSpPr>
        <p:grpSpPr>
          <a:xfrm>
            <a:off x="5886353" y="1243"/>
            <a:ext cx="3257454" cy="1261514"/>
            <a:chOff x="6917201" y="0"/>
            <a:chExt cx="2227776" cy="863400"/>
          </a:xfrm>
        </p:grpSpPr>
        <p:sp>
          <p:nvSpPr>
            <p:cNvPr id="90" name="Google Shape;90;p3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3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3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 name="Google Shape;93;p38"/>
          <p:cNvSpPr txBox="1"/>
          <p:nvPr>
            <p:ph type="title"/>
          </p:nvPr>
        </p:nvSpPr>
        <p:spPr>
          <a:xfrm>
            <a:off x="1393929" y="1301146"/>
            <a:ext cx="6366900" cy="25392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sp>
        <p:nvSpPr>
          <p:cNvPr id="94" name="Google Shape;94;p38"/>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3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3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3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39"/>
          <p:cNvSpPr txBox="1"/>
          <p:nvPr>
            <p:ph type="title"/>
          </p:nvPr>
        </p:nvSpPr>
        <p:spPr>
          <a:xfrm>
            <a:off x="819150" y="845600"/>
            <a:ext cx="6424200" cy="705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00" name="Google Shape;100;p39"/>
          <p:cNvSpPr txBox="1"/>
          <p:nvPr>
            <p:ph idx="1" type="subTitle"/>
          </p:nvPr>
        </p:nvSpPr>
        <p:spPr>
          <a:xfrm>
            <a:off x="819150" y="1550700"/>
            <a:ext cx="5859900" cy="393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39"/>
          <p:cNvSpPr txBox="1"/>
          <p:nvPr>
            <p:ph idx="2" type="body"/>
          </p:nvPr>
        </p:nvSpPr>
        <p:spPr>
          <a:xfrm>
            <a:off x="819150" y="2467050"/>
            <a:ext cx="5859900" cy="2095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02" name="Google Shape;102;p39"/>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4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4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4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40"/>
          <p:cNvSpPr txBox="1"/>
          <p:nvPr>
            <p:ph idx="1" type="body"/>
          </p:nvPr>
        </p:nvSpPr>
        <p:spPr>
          <a:xfrm>
            <a:off x="328025" y="4163500"/>
            <a:ext cx="7415100" cy="605100"/>
          </a:xfrm>
          <a:prstGeom prst="rect">
            <a:avLst/>
          </a:prstGeom>
          <a:noFill/>
          <a:ln>
            <a:noFill/>
          </a:ln>
        </p:spPr>
        <p:txBody>
          <a:bodyPr anchorCtr="0" anchor="b"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108" name="Google Shape;108;p40"/>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1pPr>
            <a:lvl2pPr lvl="1"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2pPr>
            <a:lvl3pPr lvl="2"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3pPr>
            <a:lvl4pPr lvl="3"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4pPr>
            <a:lvl5pPr lvl="4"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5pPr>
            <a:lvl6pPr lvl="5"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6pPr>
            <a:lvl7pPr lvl="6"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7pPr>
            <a:lvl8pPr lvl="7"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8pPr>
            <a:lvl9pPr lvl="8" marR="0" rtl="0" algn="l">
              <a:lnSpc>
                <a:spcPct val="100000"/>
              </a:lnSpc>
              <a:spcBef>
                <a:spcPts val="0"/>
              </a:spcBef>
              <a:spcAft>
                <a:spcPts val="0"/>
              </a:spcAft>
              <a:buClr>
                <a:schemeClr val="lt1"/>
              </a:buClr>
              <a:buSzPts val="2800"/>
              <a:buFont typeface="Nunito"/>
              <a:buNone/>
              <a:defRPr b="0" i="0" sz="2800" u="none" cap="none" strike="noStrike">
                <a:solidFill>
                  <a:schemeClr val="lt1"/>
                </a:solidFill>
                <a:latin typeface="Nunito"/>
                <a:ea typeface="Nunito"/>
                <a:cs typeface="Nunito"/>
                <a:sym typeface="Nunito"/>
              </a:defRPr>
            </a:lvl9pPr>
          </a:lstStyle>
          <a:p/>
        </p:txBody>
      </p:sp>
      <p:sp>
        <p:nvSpPr>
          <p:cNvPr id="7" name="Google Shape;7;p3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dk2"/>
              </a:buClr>
              <a:buSzPts val="1300"/>
              <a:buFont typeface="Calibri"/>
              <a:buChar char="●"/>
              <a:defRPr b="0" i="0" sz="1300" u="none" cap="none" strike="noStrike">
                <a:solidFill>
                  <a:schemeClr val="dk2"/>
                </a:solidFill>
                <a:latin typeface="Calibri"/>
                <a:ea typeface="Calibri"/>
                <a:cs typeface="Calibri"/>
                <a:sym typeface="Calibri"/>
              </a:defRPr>
            </a:lvl1pPr>
            <a:lvl2pPr indent="-298450" lvl="1" marL="9144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2pPr>
            <a:lvl3pPr indent="-298450" lvl="2" marL="13716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3pPr>
            <a:lvl4pPr indent="-298450" lvl="3" marL="18288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4pPr>
            <a:lvl5pPr indent="-298450" lvl="4" marL="22860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5pPr>
            <a:lvl6pPr indent="-298450" lvl="5" marL="27432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6pPr>
            <a:lvl7pPr indent="-298450" lvl="6" marL="32004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7pPr>
            <a:lvl8pPr indent="-298450" lvl="7" marL="36576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8pPr>
            <a:lvl9pPr indent="-298450" lvl="8" marL="4114800" marR="0" rtl="0" algn="l">
              <a:lnSpc>
                <a:spcPct val="115000"/>
              </a:lnSpc>
              <a:spcBef>
                <a:spcPts val="0"/>
              </a:spcBef>
              <a:spcAft>
                <a:spcPts val="0"/>
              </a:spcAft>
              <a:buClr>
                <a:schemeClr val="dk2"/>
              </a:buClr>
              <a:buSzPts val="1100"/>
              <a:buFont typeface="Calibri"/>
              <a:buChar char="■"/>
              <a:defRPr b="0" i="0" sz="1100" u="none" cap="none" strike="noStrike">
                <a:solidFill>
                  <a:schemeClr val="dk2"/>
                </a:solidFill>
                <a:latin typeface="Calibri"/>
                <a:ea typeface="Calibri"/>
                <a:cs typeface="Calibri"/>
                <a:sym typeface="Calibri"/>
              </a:defRPr>
            </a:lvl9pPr>
          </a:lstStyle>
          <a:p/>
        </p:txBody>
      </p:sp>
      <p:sp>
        <p:nvSpPr>
          <p:cNvPr id="8" name="Google Shape;8;p3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cs.stanford.edu/people/karpathy/reinforcejs/index.html" TargetMode="External"/><Relationship Id="rId4" Type="http://schemas.openxmlformats.org/officeDocument/2006/relationships/hyperlink" Target="https://github.com/thu-ml/tianshou/?tab=readme-ov-file#comprehensive-functionality"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drive.google.com/file/d/1rXOaalwu2oHLT24Gd-JEOa-m1Lq_U_Jr/view?usp=sharing" TargetMode="External"/><Relationship Id="rId4" Type="http://schemas.openxmlformats.org/officeDocument/2006/relationships/hyperlink" Target="https://drive.google.com/file/d/1WLhS5wviEHjldMHdaX2zoCvf_flWOjg-/view?usp=sharin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docs.google.com/document/d/1akEWwTLDD4kO9qcyoNlhCicB4Fhv_O1T9yRE9tnS15g/edit?usp=shari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finmindtrade.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hackmd.io/x-Iqv7lzSB6BfpMEYD6oJA?view"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hyperlink" Target="https://github.com/Farama-Foundation/Gymnasiu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
          <p:cNvSpPr txBox="1"/>
          <p:nvPr>
            <p:ph type="ctrTitle"/>
          </p:nvPr>
        </p:nvSpPr>
        <p:spPr>
          <a:xfrm>
            <a:off x="225325" y="1584975"/>
            <a:ext cx="8698200" cy="14481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800"/>
              <a:buNone/>
            </a:pPr>
            <a:r>
              <a:rPr lang="zh-TW" sz="3200"/>
              <a:t>Assignment 3: </a:t>
            </a:r>
            <a:r>
              <a:rPr lang="zh-TW" sz="3200"/>
              <a:t>RL for Portfolio Management  </a:t>
            </a:r>
            <a:endParaRPr sz="3200"/>
          </a:p>
        </p:txBody>
      </p:sp>
      <p:sp>
        <p:nvSpPr>
          <p:cNvPr id="129" name="Google Shape;129;p1"/>
          <p:cNvSpPr txBox="1"/>
          <p:nvPr>
            <p:ph idx="1" type="subTitle"/>
          </p:nvPr>
        </p:nvSpPr>
        <p:spPr>
          <a:xfrm>
            <a:off x="1813500" y="3334248"/>
            <a:ext cx="5517000" cy="6270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1600"/>
              <a:buNone/>
            </a:pPr>
            <a:r>
              <a:rPr lang="zh-TW">
                <a:latin typeface="Noto Sans TC"/>
                <a:ea typeface="Noto Sans TC"/>
                <a:cs typeface="Noto Sans TC"/>
                <a:sym typeface="Noto Sans TC"/>
              </a:rPr>
              <a:t>TA: ncu-ai-1131-ta@googlegroups.com</a:t>
            </a:r>
            <a:endParaRPr/>
          </a:p>
        </p:txBody>
      </p:sp>
      <p:sp>
        <p:nvSpPr>
          <p:cNvPr id="130" name="Google Shape;130;p1"/>
          <p:cNvSpPr txBox="1"/>
          <p:nvPr/>
        </p:nvSpPr>
        <p:spPr>
          <a:xfrm>
            <a:off x="1893775" y="2617533"/>
            <a:ext cx="5361300" cy="522600"/>
          </a:xfrm>
          <a:prstGeom prst="rect">
            <a:avLst/>
          </a:prstGeom>
          <a:noFill/>
          <a:ln>
            <a:noFill/>
          </a:ln>
        </p:spPr>
        <p:txBody>
          <a:bodyPr anchorCtr="0" anchor="t" bIns="91425" lIns="91425" spcFirstLastPara="1" rIns="91425" wrap="square" tIns="91425">
            <a:normAutofit/>
          </a:bodyPr>
          <a:lstStyle/>
          <a:p>
            <a:pPr indent="0" lvl="0" marL="0" marR="0" rtl="0" algn="ctr">
              <a:lnSpc>
                <a:spcPct val="100000"/>
              </a:lnSpc>
              <a:spcBef>
                <a:spcPts val="0"/>
              </a:spcBef>
              <a:spcAft>
                <a:spcPts val="0"/>
              </a:spcAft>
              <a:buClr>
                <a:srgbClr val="000000"/>
              </a:buClr>
              <a:buSzPts val="1600"/>
              <a:buFont typeface="Arial"/>
              <a:buNone/>
            </a:pPr>
            <a:r>
              <a:rPr b="1" i="0" lang="zh-TW" sz="1600" u="none" cap="none" strike="noStrike">
                <a:solidFill>
                  <a:srgbClr val="AF7B51"/>
                </a:solidFill>
                <a:latin typeface="Noto Sans TC"/>
                <a:ea typeface="Noto Sans TC"/>
                <a:cs typeface="Noto Sans TC"/>
                <a:sym typeface="Noto Sans TC"/>
              </a:rPr>
              <a:t>CE6020* Artificial Intelligence</a:t>
            </a:r>
            <a:endParaRPr b="1" i="0" sz="1600" u="none" cap="none" strike="noStrike">
              <a:solidFill>
                <a:srgbClr val="AF7B51"/>
              </a:solidFill>
              <a:latin typeface="Noto Sans TC"/>
              <a:ea typeface="Noto Sans TC"/>
              <a:cs typeface="Noto Sans TC"/>
              <a:sym typeface="Noto Sans TC"/>
            </a:endParaRPr>
          </a:p>
        </p:txBody>
      </p:sp>
      <p:graphicFrame>
        <p:nvGraphicFramePr>
          <p:cNvPr id="131" name="Google Shape;131;p1"/>
          <p:cNvGraphicFramePr/>
          <p:nvPr/>
        </p:nvGraphicFramePr>
        <p:xfrm>
          <a:off x="152400" y="152400"/>
          <a:ext cx="3000000" cy="3000000"/>
        </p:xfrm>
        <a:graphic>
          <a:graphicData uri="http://schemas.openxmlformats.org/drawingml/2006/table">
            <a:tbl>
              <a:tblPr>
                <a:solidFill>
                  <a:srgbClr val="FFFFFF"/>
                </a:solidFill>
                <a:tableStyleId>{A3CF3572-0258-4FB8-814F-24362D90320A}</a:tableStyleId>
              </a:tblPr>
              <a:tblGrid>
                <a:gridCol w="2085975"/>
                <a:gridCol w="1905000"/>
              </a:tblGrid>
              <a:tr h="228600">
                <a:tc gridSpan="2">
                  <a:txBody>
                    <a:bodyPr/>
                    <a:lstStyle/>
                    <a:p>
                      <a:pPr indent="0" lvl="0" marL="0" rtl="0" algn="l">
                        <a:lnSpc>
                          <a:spcPct val="136363"/>
                        </a:lnSpc>
                        <a:spcBef>
                          <a:spcPts val="0"/>
                        </a:spcBef>
                        <a:spcAft>
                          <a:spcPts val="0"/>
                        </a:spcAft>
                        <a:buNone/>
                      </a:pPr>
                      <a:r>
                        <a:rPr lang="zh-TW" sz="1050">
                          <a:solidFill>
                            <a:srgbClr val="222222"/>
                          </a:solidFill>
                          <a:highlight>
                            <a:srgbClr val="FFFFFF"/>
                          </a:highlight>
                        </a:rPr>
                        <a:t>ncu-ai-1131-ta@googlegroups.com</a:t>
                      </a:r>
                      <a:endParaRPr sz="1050">
                        <a:solidFill>
                          <a:srgbClr val="222222"/>
                        </a:solidFill>
                        <a:highlight>
                          <a:srgbClr val="FFFFFF"/>
                        </a:highlight>
                      </a:endParaRPr>
                    </a:p>
                  </a:txBody>
                  <a:tcPr marT="19050" marB="19050" marR="91425" marL="91425"/>
                </a:tc>
                <a:tc hMerge="1"/>
              </a:tr>
            </a:tbl>
          </a:graphicData>
        </a:graphic>
      </p:graphicFrame>
      <p:sp>
        <p:nvSpPr>
          <p:cNvPr id="132" name="Google Shape;132;p1"/>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3102114daa5_0_7"/>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333"/>
              <a:buNone/>
            </a:pPr>
            <a:r>
              <a:rPr lang="zh-TW">
                <a:latin typeface="Noto Sans TC"/>
                <a:ea typeface="Noto Sans TC"/>
                <a:cs typeface="Noto Sans TC"/>
                <a:sym typeface="Noto Sans TC"/>
              </a:rPr>
              <a:t>Reference</a:t>
            </a:r>
            <a:endParaRPr>
              <a:latin typeface="Noto Sans TC"/>
              <a:ea typeface="Noto Sans TC"/>
              <a:cs typeface="Noto Sans TC"/>
              <a:sym typeface="Noto Sans TC"/>
            </a:endParaRPr>
          </a:p>
        </p:txBody>
      </p:sp>
      <p:sp>
        <p:nvSpPr>
          <p:cNvPr id="201" name="Google Shape;201;g3102114daa5_0_7"/>
          <p:cNvSpPr txBox="1"/>
          <p:nvPr/>
        </p:nvSpPr>
        <p:spPr>
          <a:xfrm>
            <a:off x="1018350" y="1344925"/>
            <a:ext cx="7358100" cy="20163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Char char="●"/>
            </a:pPr>
            <a:r>
              <a:rPr lang="zh-TW" u="sng">
                <a:solidFill>
                  <a:schemeClr val="hlink"/>
                </a:solidFill>
                <a:hlinkClick r:id="rId3"/>
              </a:rPr>
              <a:t>REINFORCE js </a:t>
            </a:r>
            <a:endParaRPr/>
          </a:p>
          <a:p>
            <a:pPr indent="-317500" lvl="1" marL="914400" rtl="0" algn="l">
              <a:lnSpc>
                <a:spcPct val="150000"/>
              </a:lnSpc>
              <a:spcBef>
                <a:spcPts val="0"/>
              </a:spcBef>
              <a:spcAft>
                <a:spcPts val="0"/>
              </a:spcAft>
              <a:buSzPts val="1400"/>
              <a:buChar char="○"/>
            </a:pPr>
            <a:r>
              <a:rPr lang="zh-TW"/>
              <a:t>a JavaScript library for reinforcement learning, particularly suitable for experiments within browsers.</a:t>
            </a:r>
            <a:endParaRPr/>
          </a:p>
          <a:p>
            <a:pPr indent="-317500" lvl="0" marL="457200" rtl="0" algn="l">
              <a:lnSpc>
                <a:spcPct val="150000"/>
              </a:lnSpc>
              <a:spcBef>
                <a:spcPts val="0"/>
              </a:spcBef>
              <a:spcAft>
                <a:spcPts val="0"/>
              </a:spcAft>
              <a:buSzPts val="1400"/>
              <a:buChar char="●"/>
            </a:pPr>
            <a:r>
              <a:rPr lang="zh-TW" u="sng">
                <a:solidFill>
                  <a:schemeClr val="hlink"/>
                </a:solidFill>
                <a:hlinkClick r:id="rId4"/>
              </a:rPr>
              <a:t>Tianshou</a:t>
            </a:r>
            <a:endParaRPr/>
          </a:p>
          <a:p>
            <a:pPr indent="-317500" lvl="1" marL="914400" rtl="0" algn="l">
              <a:lnSpc>
                <a:spcPct val="150000"/>
              </a:lnSpc>
              <a:spcBef>
                <a:spcPts val="0"/>
              </a:spcBef>
              <a:spcAft>
                <a:spcPts val="0"/>
              </a:spcAft>
              <a:buSzPts val="1400"/>
              <a:buChar char="○"/>
            </a:pPr>
            <a:r>
              <a:rPr lang="zh-TW"/>
              <a:t>reinforcement learning library based on PyTorch and Gymnasium</a:t>
            </a:r>
            <a:endParaRPr/>
          </a:p>
          <a:p>
            <a:pPr indent="-317500" lvl="1" marL="914400" rtl="0" algn="l">
              <a:lnSpc>
                <a:spcPct val="150000"/>
              </a:lnSpc>
              <a:spcBef>
                <a:spcPts val="0"/>
              </a:spcBef>
              <a:spcAft>
                <a:spcPts val="0"/>
              </a:spcAft>
              <a:buSzPts val="1400"/>
              <a:buChar char="○"/>
            </a:pPr>
            <a:r>
              <a:rPr lang="zh-TW"/>
              <a:t>provides a variety of reinforcement learning algorithms (e.g., DQN, PPO, A2C) </a:t>
            </a:r>
            <a:endParaRPr/>
          </a:p>
        </p:txBody>
      </p:sp>
      <p:sp>
        <p:nvSpPr>
          <p:cNvPr id="202" name="Google Shape;202;g3102114daa5_0_7"/>
          <p:cNvSpPr txBox="1"/>
          <p:nvPr/>
        </p:nvSpPr>
        <p:spPr>
          <a:xfrm>
            <a:off x="1240075" y="3808800"/>
            <a:ext cx="5797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203" name="Google Shape;203;g3102114daa5_0_7"/>
          <p:cNvSpPr txBox="1"/>
          <p:nvPr/>
        </p:nvSpPr>
        <p:spPr>
          <a:xfrm>
            <a:off x="1240075" y="3613550"/>
            <a:ext cx="672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solidFill>
                  <a:srgbClr val="FF0000"/>
                </a:solidFill>
              </a:rPr>
              <a:t>You can use other packages to implement the algorithms in your reports</a:t>
            </a:r>
            <a:r>
              <a:rPr lang="zh-TW">
                <a:solidFill>
                  <a:srgbClr val="FF0000"/>
                </a:solidFill>
              </a:rPr>
              <a:t> (python)</a:t>
            </a:r>
            <a:endParaRPr>
              <a:solidFill>
                <a:srgbClr val="FF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6"/>
          <p:cNvSpPr txBox="1"/>
          <p:nvPr>
            <p:ph idx="1" type="body"/>
          </p:nvPr>
        </p:nvSpPr>
        <p:spPr>
          <a:xfrm>
            <a:off x="819150" y="1309975"/>
            <a:ext cx="3582000" cy="34941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Char char="●"/>
            </a:pPr>
            <a:r>
              <a:rPr lang="zh-TW" sz="1500"/>
              <a:t>This chart shows the price fluctuations of 8 stocks.</a:t>
            </a:r>
            <a:endParaRPr sz="1500"/>
          </a:p>
          <a:p>
            <a:pPr indent="-336550" lvl="0" marL="457200" rtl="0" algn="l">
              <a:lnSpc>
                <a:spcPct val="115000"/>
              </a:lnSpc>
              <a:spcBef>
                <a:spcPts val="0"/>
              </a:spcBef>
              <a:spcAft>
                <a:spcPts val="0"/>
              </a:spcAft>
              <a:buSzPts val="1700"/>
              <a:buChar char="●"/>
            </a:pPr>
            <a:r>
              <a:rPr lang="zh-TW" sz="1500"/>
              <a:t>The red dots represent buys and the green dots represent sells.</a:t>
            </a:r>
            <a:endParaRPr sz="1500"/>
          </a:p>
          <a:p>
            <a:pPr indent="-323850" lvl="0" marL="457200" rtl="0" algn="l">
              <a:lnSpc>
                <a:spcPct val="115000"/>
              </a:lnSpc>
              <a:spcBef>
                <a:spcPts val="0"/>
              </a:spcBef>
              <a:spcAft>
                <a:spcPts val="0"/>
              </a:spcAft>
              <a:buSzPts val="1500"/>
              <a:buChar char="●"/>
            </a:pPr>
            <a:r>
              <a:rPr lang="zh-TW" sz="1500"/>
              <a:t>Total Reward</a:t>
            </a:r>
            <a:endParaRPr sz="1500"/>
          </a:p>
          <a:p>
            <a:pPr indent="-323850" lvl="1" marL="914400" rtl="0" algn="l">
              <a:lnSpc>
                <a:spcPct val="115000"/>
              </a:lnSpc>
              <a:spcBef>
                <a:spcPts val="0"/>
              </a:spcBef>
              <a:spcAft>
                <a:spcPts val="0"/>
              </a:spcAft>
              <a:buSzPts val="1500"/>
              <a:buChar char="○"/>
            </a:pPr>
            <a:r>
              <a:rPr lang="zh-TW" sz="1500"/>
              <a:t>Daily return ratio of stocks held</a:t>
            </a:r>
            <a:endParaRPr sz="1500"/>
          </a:p>
          <a:p>
            <a:pPr indent="-323850" lvl="1" marL="914400" rtl="0" algn="l">
              <a:lnSpc>
                <a:spcPct val="115000"/>
              </a:lnSpc>
              <a:spcBef>
                <a:spcPts val="0"/>
              </a:spcBef>
              <a:spcAft>
                <a:spcPts val="0"/>
              </a:spcAft>
              <a:buSzPts val="1500"/>
              <a:buChar char="○"/>
            </a:pPr>
            <a:r>
              <a:rPr lang="zh-TW" sz="1500"/>
              <a:t>Can be modified to add handling fees, long-term and short-term trading strategies</a:t>
            </a:r>
            <a:endParaRPr sz="1500"/>
          </a:p>
          <a:p>
            <a:pPr indent="-323850" lvl="0" marL="457200" rtl="0" algn="l">
              <a:lnSpc>
                <a:spcPct val="115000"/>
              </a:lnSpc>
              <a:spcBef>
                <a:spcPts val="0"/>
              </a:spcBef>
              <a:spcAft>
                <a:spcPts val="0"/>
              </a:spcAft>
              <a:buSzPts val="1500"/>
              <a:buChar char="●"/>
            </a:pPr>
            <a:r>
              <a:rPr lang="zh-TW" sz="1500"/>
              <a:t>Total Fund</a:t>
            </a:r>
            <a:endParaRPr sz="1500"/>
          </a:p>
          <a:p>
            <a:pPr indent="0" lvl="0" marL="0" rtl="0" algn="l">
              <a:lnSpc>
                <a:spcPct val="115000"/>
              </a:lnSpc>
              <a:spcBef>
                <a:spcPts val="1200"/>
              </a:spcBef>
              <a:spcAft>
                <a:spcPts val="1200"/>
              </a:spcAft>
              <a:buSzPts val="1300"/>
              <a:buNone/>
            </a:pPr>
            <a:r>
              <a:t/>
            </a:r>
            <a:endParaRPr sz="1500"/>
          </a:p>
        </p:txBody>
      </p:sp>
      <p:sp>
        <p:nvSpPr>
          <p:cNvPr id="209" name="Google Shape;209;p6"/>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zh-TW">
                <a:latin typeface="Noto Sans TC"/>
                <a:ea typeface="Noto Sans TC"/>
                <a:cs typeface="Noto Sans TC"/>
                <a:sym typeface="Noto Sans TC"/>
              </a:rPr>
              <a:t>Data Visualization (Random)</a:t>
            </a:r>
            <a:endParaRPr>
              <a:latin typeface="Noto Sans TC"/>
              <a:ea typeface="Noto Sans TC"/>
              <a:cs typeface="Noto Sans TC"/>
              <a:sym typeface="Noto Sans TC"/>
            </a:endParaRPr>
          </a:p>
        </p:txBody>
      </p:sp>
      <p:pic>
        <p:nvPicPr>
          <p:cNvPr id="210" name="Google Shape;210;p6"/>
          <p:cNvPicPr preferRelativeResize="0"/>
          <p:nvPr/>
        </p:nvPicPr>
        <p:blipFill>
          <a:blip r:embed="rId3">
            <a:alphaModFix/>
          </a:blip>
          <a:stretch>
            <a:fillRect/>
          </a:stretch>
        </p:blipFill>
        <p:spPr>
          <a:xfrm>
            <a:off x="4355325" y="1256750"/>
            <a:ext cx="4438050" cy="326827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305531f78d7_2_34"/>
          <p:cNvSpPr txBox="1"/>
          <p:nvPr>
            <p:ph type="title"/>
          </p:nvPr>
        </p:nvSpPr>
        <p:spPr>
          <a:xfrm>
            <a:off x="1883250" y="1248900"/>
            <a:ext cx="5377500" cy="23739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200"/>
              <a:buNone/>
            </a:pPr>
            <a:r>
              <a:rPr lang="zh-TW" sz="5300"/>
              <a:t>Submission</a:t>
            </a:r>
            <a:endParaRPr sz="53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8"/>
          <p:cNvSpPr txBox="1"/>
          <p:nvPr>
            <p:ph idx="1" type="body"/>
          </p:nvPr>
        </p:nvSpPr>
        <p:spPr>
          <a:xfrm>
            <a:off x="819150" y="1255175"/>
            <a:ext cx="7505700" cy="35799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Char char="●"/>
            </a:pPr>
            <a:r>
              <a:rPr b="1" lang="zh-TW" sz="1500"/>
              <a:t>Assignment Instructions</a:t>
            </a:r>
            <a:endParaRPr b="1" sz="1500"/>
          </a:p>
          <a:p>
            <a:pPr indent="-323850" lvl="1" marL="914400" rtl="0" algn="l">
              <a:lnSpc>
                <a:spcPct val="115000"/>
              </a:lnSpc>
              <a:spcBef>
                <a:spcPts val="0"/>
              </a:spcBef>
              <a:spcAft>
                <a:spcPts val="0"/>
              </a:spcAft>
              <a:buSzPts val="1500"/>
              <a:buChar char="○"/>
            </a:pPr>
            <a:r>
              <a:rPr lang="zh-TW" sz="1500"/>
              <a:t>There are </a:t>
            </a:r>
            <a:r>
              <a:rPr lang="zh-TW" sz="1500" u="sng">
                <a:solidFill>
                  <a:schemeClr val="hlink"/>
                </a:solidFill>
                <a:hlinkClick r:id="rId3"/>
              </a:rPr>
              <a:t>Sample Code</a:t>
            </a:r>
            <a:r>
              <a:rPr lang="zh-TW" sz="1500"/>
              <a:t> and </a:t>
            </a:r>
            <a:r>
              <a:rPr lang="zh-TW" sz="1500" u="sng">
                <a:solidFill>
                  <a:schemeClr val="hlink"/>
                </a:solidFill>
                <a:hlinkClick r:id="rId4"/>
              </a:rPr>
              <a:t>Data </a:t>
            </a:r>
            <a:r>
              <a:rPr lang="zh-TW" sz="1500"/>
              <a:t>available for download.</a:t>
            </a:r>
            <a:endParaRPr sz="1500"/>
          </a:p>
          <a:p>
            <a:pPr indent="-323850" lvl="1" marL="914400" rtl="0" algn="l">
              <a:lnSpc>
                <a:spcPct val="115000"/>
              </a:lnSpc>
              <a:spcBef>
                <a:spcPts val="0"/>
              </a:spcBef>
              <a:spcAft>
                <a:spcPts val="0"/>
              </a:spcAft>
              <a:buSzPts val="1500"/>
              <a:buChar char="○"/>
            </a:pPr>
            <a:r>
              <a:rPr lang="zh-TW" sz="1500"/>
              <a:t>Please ensure that the </a:t>
            </a:r>
            <a:r>
              <a:rPr b="1" lang="zh-TW" sz="1500"/>
              <a:t>submitted program can be executed in colab</a:t>
            </a:r>
            <a:r>
              <a:rPr lang="zh-TW" sz="1500"/>
              <a:t>, especially the scoring part</a:t>
            </a:r>
            <a:endParaRPr sz="1500"/>
          </a:p>
          <a:p>
            <a:pPr indent="-323850" lvl="1" marL="914400" rtl="0" algn="l">
              <a:lnSpc>
                <a:spcPct val="115000"/>
              </a:lnSpc>
              <a:spcBef>
                <a:spcPts val="0"/>
              </a:spcBef>
              <a:spcAft>
                <a:spcPts val="0"/>
              </a:spcAft>
              <a:buSzPts val="1500"/>
              <a:buChar char="○"/>
            </a:pPr>
            <a:r>
              <a:rPr b="1" lang="zh-TW" sz="1500"/>
              <a:t>TAs will execute your program and run a private test set to determine your score.</a:t>
            </a:r>
            <a:endParaRPr b="1" sz="1500"/>
          </a:p>
          <a:p>
            <a:pPr indent="-323850" lvl="1" marL="914400" rtl="0" algn="l">
              <a:lnSpc>
                <a:spcPct val="115000"/>
              </a:lnSpc>
              <a:spcBef>
                <a:spcPts val="0"/>
              </a:spcBef>
              <a:spcAft>
                <a:spcPts val="0"/>
              </a:spcAft>
              <a:buSzPts val="1500"/>
              <a:buChar char="○"/>
            </a:pPr>
            <a:r>
              <a:rPr lang="zh-TW" sz="1500"/>
              <a:t>If your program cannot be executed, an announcement will be sent asking you to come to the laboratory.</a:t>
            </a:r>
            <a:endParaRPr sz="1500"/>
          </a:p>
        </p:txBody>
      </p:sp>
      <p:sp>
        <p:nvSpPr>
          <p:cNvPr id="221" name="Google Shape;221;p8"/>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zh-TW">
                <a:latin typeface="Noto Sans TC"/>
                <a:ea typeface="Noto Sans TC"/>
                <a:cs typeface="Noto Sans TC"/>
                <a:sym typeface="Noto Sans TC"/>
              </a:rPr>
              <a:t>Overview of how to submit your homework</a:t>
            </a:r>
            <a:endParaRPr>
              <a:latin typeface="Noto Sans TC"/>
              <a:ea typeface="Noto Sans TC"/>
              <a:cs typeface="Noto Sans TC"/>
              <a:sym typeface="Noto Sans T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2f8c4e2cf2f_0_0"/>
          <p:cNvSpPr txBox="1"/>
          <p:nvPr>
            <p:ph idx="1" type="body"/>
          </p:nvPr>
        </p:nvSpPr>
        <p:spPr>
          <a:xfrm>
            <a:off x="819150" y="1255175"/>
            <a:ext cx="7647900" cy="3579900"/>
          </a:xfrm>
          <a:prstGeom prst="rect">
            <a:avLst/>
          </a:prstGeom>
          <a:noFill/>
          <a:ln>
            <a:noFill/>
          </a:ln>
        </p:spPr>
        <p:txBody>
          <a:bodyPr anchorCtr="0" anchor="t" bIns="91425" lIns="91425" spcFirstLastPara="1" rIns="91425" wrap="square" tIns="91425">
            <a:noAutofit/>
          </a:bodyPr>
          <a:lstStyle/>
          <a:p>
            <a:pPr indent="-336550" lvl="0" marL="457200" marR="0" rtl="0" algn="l">
              <a:lnSpc>
                <a:spcPct val="100000"/>
              </a:lnSpc>
              <a:spcBef>
                <a:spcPts val="0"/>
              </a:spcBef>
              <a:spcAft>
                <a:spcPts val="0"/>
              </a:spcAft>
              <a:buSzPts val="1700"/>
              <a:buChar char="●"/>
            </a:pPr>
            <a:r>
              <a:rPr b="1" lang="zh-TW" sz="1500"/>
              <a:t>Files to include ( StudentID.zip ) , </a:t>
            </a:r>
            <a:r>
              <a:rPr lang="zh-TW" sz="1500"/>
              <a:t>Submit to eeClass.</a:t>
            </a:r>
            <a:endParaRPr b="1" sz="1500"/>
          </a:p>
          <a:p>
            <a:pPr indent="-311150" lvl="1" marL="914400" rtl="0" algn="l">
              <a:lnSpc>
                <a:spcPct val="100000"/>
              </a:lnSpc>
              <a:spcBef>
                <a:spcPts val="0"/>
              </a:spcBef>
              <a:spcAft>
                <a:spcPts val="0"/>
              </a:spcAft>
              <a:buSzPts val="1300"/>
              <a:buChar char="○"/>
            </a:pPr>
            <a:r>
              <a:rPr b="1" lang="zh-TW" sz="1300"/>
              <a:t>report.pdf</a:t>
            </a:r>
            <a:endParaRPr b="1" sz="1300"/>
          </a:p>
          <a:p>
            <a:pPr indent="-311150" lvl="2" marL="1371600" rtl="0" algn="l">
              <a:lnSpc>
                <a:spcPct val="100000"/>
              </a:lnSpc>
              <a:spcBef>
                <a:spcPts val="0"/>
              </a:spcBef>
              <a:spcAft>
                <a:spcPts val="0"/>
              </a:spcAft>
              <a:buSzPts val="1300"/>
              <a:buChar char="■"/>
            </a:pPr>
            <a:r>
              <a:rPr lang="zh-TW" sz="1300"/>
              <a:t>Your report should be in A4-sized PDF format. Include your student ID and name, and answer the questions according to the assignment instructions.</a:t>
            </a:r>
            <a:endParaRPr sz="1300"/>
          </a:p>
          <a:p>
            <a:pPr indent="-311150" lvl="1" marL="914400" rtl="0" algn="l">
              <a:lnSpc>
                <a:spcPct val="100000"/>
              </a:lnSpc>
              <a:spcBef>
                <a:spcPts val="0"/>
              </a:spcBef>
              <a:spcAft>
                <a:spcPts val="0"/>
              </a:spcAft>
              <a:buSzPts val="1300"/>
              <a:buChar char="○"/>
            </a:pPr>
            <a:r>
              <a:rPr b="1" lang="zh-TW" sz="1300"/>
              <a:t>main.py / main.ipynb</a:t>
            </a:r>
            <a:endParaRPr sz="1300"/>
          </a:p>
          <a:p>
            <a:pPr indent="-311150" lvl="2" marL="1371600" rtl="0" algn="l">
              <a:lnSpc>
                <a:spcPct val="100000"/>
              </a:lnSpc>
              <a:spcBef>
                <a:spcPts val="0"/>
              </a:spcBef>
              <a:spcAft>
                <a:spcPts val="0"/>
              </a:spcAft>
              <a:buSzPts val="1300"/>
              <a:buChar char="■"/>
            </a:pPr>
            <a:r>
              <a:rPr lang="zh-TW" sz="1300"/>
              <a:t>The main program for training and testing.</a:t>
            </a:r>
            <a:endParaRPr b="1" sz="1300"/>
          </a:p>
          <a:p>
            <a:pPr indent="-311150" lvl="1" marL="914400" rtl="0" algn="l">
              <a:lnSpc>
                <a:spcPct val="100000"/>
              </a:lnSpc>
              <a:spcBef>
                <a:spcPts val="0"/>
              </a:spcBef>
              <a:spcAft>
                <a:spcPts val="0"/>
              </a:spcAft>
              <a:buSzPts val="1300"/>
              <a:buChar char="○"/>
            </a:pPr>
            <a:r>
              <a:rPr b="1" lang="zh-TW" sz="1300"/>
              <a:t>model.ckpt</a:t>
            </a:r>
            <a:endParaRPr sz="1300"/>
          </a:p>
          <a:p>
            <a:pPr indent="-311150" lvl="1" marL="914400" rtl="0" algn="l">
              <a:lnSpc>
                <a:spcPct val="100000"/>
              </a:lnSpc>
              <a:spcBef>
                <a:spcPts val="0"/>
              </a:spcBef>
              <a:spcAft>
                <a:spcPts val="0"/>
              </a:spcAft>
              <a:buSzPts val="1300"/>
              <a:buChar char="○"/>
            </a:pPr>
            <a:r>
              <a:rPr b="1" lang="zh-TW" sz="1300"/>
              <a:t>README.md</a:t>
            </a:r>
            <a:endParaRPr sz="1300"/>
          </a:p>
          <a:p>
            <a:pPr indent="-311150" lvl="2" marL="1371600" rtl="0" algn="l">
              <a:lnSpc>
                <a:spcPct val="100000"/>
              </a:lnSpc>
              <a:spcBef>
                <a:spcPts val="0"/>
              </a:spcBef>
              <a:spcAft>
                <a:spcPts val="0"/>
              </a:spcAft>
              <a:buSzPts val="1300"/>
              <a:buChar char="■"/>
            </a:pPr>
            <a:r>
              <a:rPr lang="zh-TW" sz="1300"/>
              <a:t>Explain your Python 3 version, how to run the code, and any other necessary documentation.</a:t>
            </a:r>
            <a:endParaRPr sz="1300"/>
          </a:p>
          <a:p>
            <a:pPr indent="-311150" lvl="2" marL="1371600" rtl="0" algn="l">
              <a:lnSpc>
                <a:spcPct val="100000"/>
              </a:lnSpc>
              <a:spcBef>
                <a:spcPts val="0"/>
              </a:spcBef>
              <a:spcAft>
                <a:spcPts val="0"/>
              </a:spcAft>
              <a:buClr>
                <a:schemeClr val="accent2"/>
              </a:buClr>
              <a:buSzPts val="1300"/>
              <a:buChar char="■"/>
            </a:pPr>
            <a:r>
              <a:rPr b="1" lang="zh-TW" sz="1300">
                <a:solidFill>
                  <a:schemeClr val="accent2"/>
                </a:solidFill>
              </a:rPr>
              <a:t>Colab LINK</a:t>
            </a:r>
            <a:endParaRPr b="1" sz="1300">
              <a:solidFill>
                <a:schemeClr val="accent2"/>
              </a:solidFill>
            </a:endParaRPr>
          </a:p>
          <a:p>
            <a:pPr indent="-311150" lvl="1" marL="914400" rtl="0" algn="l">
              <a:lnSpc>
                <a:spcPct val="100000"/>
              </a:lnSpc>
              <a:spcBef>
                <a:spcPts val="0"/>
              </a:spcBef>
              <a:spcAft>
                <a:spcPts val="0"/>
              </a:spcAft>
              <a:buSzPts val="1300"/>
              <a:buChar char="○"/>
            </a:pPr>
            <a:r>
              <a:rPr b="1" lang="zh-TW" sz="1300"/>
              <a:t>Any other files you need.</a:t>
            </a:r>
            <a:endParaRPr b="1" sz="1300"/>
          </a:p>
          <a:p>
            <a:pPr indent="-323850" lvl="0" marL="457200" rtl="0" algn="l">
              <a:lnSpc>
                <a:spcPct val="100000"/>
              </a:lnSpc>
              <a:spcBef>
                <a:spcPts val="1000"/>
              </a:spcBef>
              <a:spcAft>
                <a:spcPts val="0"/>
              </a:spcAft>
              <a:buClr>
                <a:srgbClr val="FF0000"/>
              </a:buClr>
              <a:buSzPts val="1500"/>
              <a:buChar char="●"/>
            </a:pPr>
            <a:r>
              <a:rPr b="1" lang="zh-TW" sz="1500">
                <a:solidFill>
                  <a:srgbClr val="FF0000"/>
                </a:solidFill>
              </a:rPr>
              <a:t>If the file names are incorrect, 5 points will be deducted.</a:t>
            </a:r>
            <a:endParaRPr b="1" sz="1500">
              <a:solidFill>
                <a:srgbClr val="FF0000"/>
              </a:solidFill>
            </a:endParaRPr>
          </a:p>
          <a:p>
            <a:pPr indent="-311150" lvl="0" marL="457200" rtl="0" algn="l">
              <a:lnSpc>
                <a:spcPct val="100000"/>
              </a:lnSpc>
              <a:spcBef>
                <a:spcPts val="1000"/>
              </a:spcBef>
              <a:spcAft>
                <a:spcPts val="0"/>
              </a:spcAft>
              <a:buClr>
                <a:srgbClr val="FF0000"/>
              </a:buClr>
              <a:buSzPts val="1300"/>
              <a:buChar char="●"/>
            </a:pPr>
            <a:r>
              <a:rPr b="1" lang="zh-TW">
                <a:solidFill>
                  <a:srgbClr val="FF0000"/>
                </a:solidFill>
                <a:highlight>
                  <a:srgbClr val="FFFFFF"/>
                </a:highlight>
                <a:latin typeface="Arial"/>
                <a:ea typeface="Arial"/>
                <a:cs typeface="Arial"/>
                <a:sym typeface="Arial"/>
              </a:rPr>
              <a:t>Late submission penalty (max two days) : grade = Original grade × (1 – (days late × 0.1))</a:t>
            </a:r>
            <a:endParaRPr b="1">
              <a:solidFill>
                <a:srgbClr val="FF0000"/>
              </a:solidFill>
            </a:endParaRPr>
          </a:p>
          <a:p>
            <a:pPr indent="0" lvl="0" marL="0" marR="0" rtl="0" algn="l">
              <a:lnSpc>
                <a:spcPct val="100000"/>
              </a:lnSpc>
              <a:spcBef>
                <a:spcPts val="1200"/>
              </a:spcBef>
              <a:spcAft>
                <a:spcPts val="0"/>
              </a:spcAft>
              <a:buSzPts val="1300"/>
              <a:buNone/>
            </a:pPr>
            <a:r>
              <a:t/>
            </a:r>
            <a:endParaRPr b="1" sz="1500"/>
          </a:p>
          <a:p>
            <a:pPr indent="0" lvl="0" marL="914400" rtl="0" algn="l">
              <a:lnSpc>
                <a:spcPct val="100000"/>
              </a:lnSpc>
              <a:spcBef>
                <a:spcPts val="1200"/>
              </a:spcBef>
              <a:spcAft>
                <a:spcPts val="0"/>
              </a:spcAft>
              <a:buSzPts val="1300"/>
              <a:buNone/>
            </a:pPr>
            <a:r>
              <a:t/>
            </a:r>
            <a:endParaRPr b="1" sz="1500"/>
          </a:p>
          <a:p>
            <a:pPr indent="0" lvl="0" marL="0" rtl="0" algn="l">
              <a:lnSpc>
                <a:spcPct val="100000"/>
              </a:lnSpc>
              <a:spcBef>
                <a:spcPts val="1200"/>
              </a:spcBef>
              <a:spcAft>
                <a:spcPts val="1200"/>
              </a:spcAft>
              <a:buSzPts val="1300"/>
              <a:buNone/>
            </a:pPr>
            <a:r>
              <a:t/>
            </a:r>
            <a:endParaRPr sz="1500"/>
          </a:p>
        </p:txBody>
      </p:sp>
      <p:sp>
        <p:nvSpPr>
          <p:cNvPr id="227" name="Google Shape;227;g2f8c4e2cf2f_0_0"/>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zh-TW">
                <a:latin typeface="Noto Sans TC"/>
                <a:ea typeface="Noto Sans TC"/>
                <a:cs typeface="Noto Sans TC"/>
                <a:sym typeface="Noto Sans TC"/>
              </a:rPr>
              <a:t>Overview of how to submit your homework</a:t>
            </a:r>
            <a:endParaRPr>
              <a:latin typeface="Noto Sans TC"/>
              <a:ea typeface="Noto Sans TC"/>
              <a:cs typeface="Noto Sans TC"/>
              <a:sym typeface="Noto Sans TC"/>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1"/>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zh-TW">
                <a:latin typeface="Noto Sans TC"/>
                <a:ea typeface="Noto Sans TC"/>
                <a:cs typeface="Noto Sans TC"/>
                <a:sym typeface="Noto Sans TC"/>
              </a:rPr>
              <a:t>Report</a:t>
            </a:r>
            <a:endParaRPr>
              <a:latin typeface="Noto Sans TC"/>
              <a:ea typeface="Noto Sans TC"/>
              <a:cs typeface="Noto Sans TC"/>
              <a:sym typeface="Noto Sans TC"/>
            </a:endParaRPr>
          </a:p>
        </p:txBody>
      </p:sp>
      <p:sp>
        <p:nvSpPr>
          <p:cNvPr id="233" name="Google Shape;233;p11"/>
          <p:cNvSpPr txBox="1"/>
          <p:nvPr/>
        </p:nvSpPr>
        <p:spPr>
          <a:xfrm>
            <a:off x="578575" y="1181350"/>
            <a:ext cx="8092800" cy="3606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TW" sz="1300"/>
              <a:t>1.(10%) Policy Gradient method</a:t>
            </a:r>
            <a:endParaRPr sz="1300"/>
          </a:p>
          <a:p>
            <a:pPr indent="457200" lvl="0" marL="0" rtl="0" algn="l">
              <a:lnSpc>
                <a:spcPct val="115000"/>
              </a:lnSpc>
              <a:spcBef>
                <a:spcPts val="0"/>
              </a:spcBef>
              <a:spcAft>
                <a:spcPts val="0"/>
              </a:spcAft>
              <a:buNone/>
            </a:pPr>
            <a:r>
              <a:rPr lang="zh-TW" sz="1300"/>
              <a:t>(1). Please read and run the sample program and try to improve the reward calculation method.</a:t>
            </a:r>
            <a:endParaRPr sz="1300"/>
          </a:p>
          <a:p>
            <a:pPr indent="0" lvl="0" marL="457200" rtl="0" algn="l">
              <a:lnSpc>
                <a:spcPct val="115000"/>
              </a:lnSpc>
              <a:spcBef>
                <a:spcPts val="0"/>
              </a:spcBef>
              <a:spcAft>
                <a:spcPts val="0"/>
              </a:spcAft>
              <a:buNone/>
            </a:pPr>
            <a:r>
              <a:rPr lang="zh-TW" sz="1300"/>
              <a:t>(2). Please explain how you improve the reward algorithm, and how different algorithms affect the training results?</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rPr lang="zh-TW" sz="1300"/>
              <a:t>2. (10%) Try to modify and compare at least three hyperparameters (neural network size, number of epochs in a batch, etc.) and explain what you observed.</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rPr lang="zh-TW" sz="1300"/>
              <a:t>3. (15%) choose and implement one of the many RL methods such as Q Learning, Actor-Critic, PPO, DDPG, TD3, etc., and describe your implementation details.</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rPr lang="zh-TW" sz="1300"/>
              <a:t>4. (5%) Please specifically compare (data, graphs, etc.) the differences between the method you implemented and the Policy Gradient method, and explain their respective differences. What are the advantages and disadvantages of .</a:t>
            </a:r>
            <a:endParaRPr sz="1300"/>
          </a:p>
          <a:p>
            <a:pPr indent="0" lvl="0" marL="0" marR="0" rtl="0" algn="l">
              <a:lnSpc>
                <a:spcPct val="115000"/>
              </a:lnSpc>
              <a:spcBef>
                <a:spcPts val="0"/>
              </a:spcBef>
              <a:spcAft>
                <a:spcPts val="0"/>
              </a:spcAft>
              <a:buNone/>
            </a:pPr>
            <a:r>
              <a:t/>
            </a:r>
            <a:endParaRPr b="1" sz="1300"/>
          </a:p>
        </p:txBody>
      </p:sp>
      <p:sp>
        <p:nvSpPr>
          <p:cNvPr id="234" name="Google Shape;234;p11"/>
          <p:cNvSpPr txBox="1"/>
          <p:nvPr/>
        </p:nvSpPr>
        <p:spPr>
          <a:xfrm>
            <a:off x="7032875" y="612550"/>
            <a:ext cx="1242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2000" u="sng">
                <a:solidFill>
                  <a:schemeClr val="hlink"/>
                </a:solidFill>
                <a:latin typeface="Calibri"/>
                <a:ea typeface="Calibri"/>
                <a:cs typeface="Calibri"/>
                <a:sym typeface="Calibri"/>
                <a:hlinkClick r:id="rId3"/>
              </a:rPr>
              <a:t>template</a:t>
            </a:r>
            <a:endParaRPr sz="2000">
              <a:solidFill>
                <a:schemeClr val="dk2"/>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2"/>
          <p:cNvSpPr txBox="1"/>
          <p:nvPr>
            <p:ph idx="1" type="body"/>
          </p:nvPr>
        </p:nvSpPr>
        <p:spPr>
          <a:xfrm>
            <a:off x="819150" y="1237200"/>
            <a:ext cx="7505700" cy="14487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SzPts val="1700"/>
              <a:buChar char="●"/>
            </a:pPr>
            <a:r>
              <a:rPr b="1" lang="zh-TW" sz="1500"/>
              <a:t>Deadline: 2024/1</a:t>
            </a:r>
            <a:r>
              <a:rPr b="1" lang="zh-TW" sz="1500"/>
              <a:t>1</a:t>
            </a:r>
            <a:r>
              <a:rPr b="1" lang="zh-TW" sz="1500"/>
              <a:t>/</a:t>
            </a:r>
            <a:r>
              <a:rPr b="1" lang="zh-TW" sz="1500"/>
              <a:t>21</a:t>
            </a:r>
            <a:r>
              <a:rPr b="1" lang="zh-TW" sz="1500"/>
              <a:t> 23:</a:t>
            </a:r>
            <a:r>
              <a:rPr b="1" lang="zh-TW" sz="1500"/>
              <a:t>30</a:t>
            </a:r>
            <a:r>
              <a:rPr b="1" lang="zh-TW" sz="1500"/>
              <a:t> </a:t>
            </a:r>
            <a:endParaRPr b="1" sz="1500"/>
          </a:p>
          <a:p>
            <a:pPr indent="-323850" lvl="1" marL="914400" rtl="0" algn="l">
              <a:lnSpc>
                <a:spcPct val="115000"/>
              </a:lnSpc>
              <a:spcBef>
                <a:spcPts val="0"/>
              </a:spcBef>
              <a:spcAft>
                <a:spcPts val="0"/>
              </a:spcAft>
              <a:buSzPts val="1500"/>
              <a:buChar char="○"/>
            </a:pPr>
            <a:r>
              <a:rPr lang="zh-TW" sz="1200">
                <a:latin typeface="Noto Sans TC"/>
                <a:ea typeface="Noto Sans TC"/>
                <a:cs typeface="Noto Sans TC"/>
                <a:sym typeface="Noto Sans TC"/>
              </a:rPr>
              <a:t>You have 2 total late days grace period, </a:t>
            </a:r>
            <a:r>
              <a:rPr lang="zh-TW" sz="1300"/>
              <a:t>late submission penalty: </a:t>
            </a:r>
            <a:br>
              <a:rPr lang="zh-TW" sz="1300"/>
            </a:br>
            <a:r>
              <a:rPr lang="zh-TW" sz="1300"/>
              <a:t>The grade for this assignment = Original grade × (1 – (days late × 0.1))</a:t>
            </a:r>
            <a:endParaRPr sz="1500"/>
          </a:p>
        </p:txBody>
      </p:sp>
      <p:sp>
        <p:nvSpPr>
          <p:cNvPr id="240" name="Google Shape;240;p12"/>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zh-TW">
                <a:latin typeface="Noto Sans TC"/>
                <a:ea typeface="Noto Sans TC"/>
                <a:cs typeface="Noto Sans TC"/>
                <a:sym typeface="Noto Sans TC"/>
              </a:rPr>
              <a:t>Grading Policy </a:t>
            </a:r>
            <a:endParaRPr>
              <a:latin typeface="Noto Sans TC"/>
              <a:ea typeface="Noto Sans TC"/>
              <a:cs typeface="Noto Sans TC"/>
              <a:sym typeface="Noto Sans TC"/>
            </a:endParaRPr>
          </a:p>
        </p:txBody>
      </p:sp>
      <p:sp>
        <p:nvSpPr>
          <p:cNvPr id="241" name="Google Shape;241;p12"/>
          <p:cNvSpPr txBox="1"/>
          <p:nvPr>
            <p:ph idx="1" type="body"/>
          </p:nvPr>
        </p:nvSpPr>
        <p:spPr>
          <a:xfrm>
            <a:off x="819150" y="2152525"/>
            <a:ext cx="7505700" cy="27885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SzPts val="1700"/>
              <a:buChar char="●"/>
            </a:pPr>
            <a:r>
              <a:rPr b="1" lang="zh-TW" sz="1500"/>
              <a:t>Programming (60%)</a:t>
            </a:r>
            <a:endParaRPr b="1" sz="1500"/>
          </a:p>
          <a:p>
            <a:pPr indent="-323850" lvl="1" marL="914400" rtl="0" algn="l">
              <a:lnSpc>
                <a:spcPct val="100000"/>
              </a:lnSpc>
              <a:spcBef>
                <a:spcPts val="0"/>
              </a:spcBef>
              <a:spcAft>
                <a:spcPts val="0"/>
              </a:spcAft>
              <a:buSzPts val="1500"/>
              <a:buChar char="○"/>
            </a:pPr>
            <a:r>
              <a:rPr lang="zh-TW" sz="1500"/>
              <a:t>If your code runs successfully and makes predictions, you will receive </a:t>
            </a:r>
            <a:r>
              <a:rPr b="1" lang="zh-TW" sz="1500"/>
              <a:t>20</a:t>
            </a:r>
            <a:r>
              <a:rPr b="1" lang="zh-TW" sz="1500"/>
              <a:t>%.</a:t>
            </a:r>
            <a:endParaRPr b="1" sz="1500"/>
          </a:p>
          <a:p>
            <a:pPr indent="-323850" lvl="1" marL="914400" rtl="0" algn="l">
              <a:lnSpc>
                <a:spcPct val="100000"/>
              </a:lnSpc>
              <a:spcBef>
                <a:spcPts val="0"/>
              </a:spcBef>
              <a:spcAft>
                <a:spcPts val="0"/>
              </a:spcAft>
              <a:buSzPts val="1500"/>
              <a:buChar char="○"/>
            </a:pPr>
            <a:r>
              <a:rPr lang="zh-TW" sz="1500"/>
              <a:t>R</a:t>
            </a:r>
            <a:r>
              <a:rPr lang="zh-TW" sz="1500"/>
              <a:t>anking </a:t>
            </a:r>
            <a:r>
              <a:rPr b="1" lang="zh-TW" sz="1500"/>
              <a:t>40%</a:t>
            </a:r>
            <a:endParaRPr b="1" sz="1500"/>
          </a:p>
          <a:p>
            <a:pPr indent="-323850" lvl="0" marL="1371600" rtl="0" algn="l">
              <a:lnSpc>
                <a:spcPct val="100000"/>
              </a:lnSpc>
              <a:spcBef>
                <a:spcPts val="0"/>
              </a:spcBef>
              <a:spcAft>
                <a:spcPts val="0"/>
              </a:spcAft>
              <a:buSzPts val="1500"/>
              <a:buAutoNum type="romanUcPeriod"/>
            </a:pPr>
            <a:r>
              <a:rPr lang="zh-TW" sz="1500"/>
              <a:t>The remaining funds are greater than 9,500 , you will receive 20%</a:t>
            </a:r>
            <a:endParaRPr sz="1500"/>
          </a:p>
          <a:p>
            <a:pPr indent="-323850" lvl="0" marL="1371600" rtl="0" algn="l">
              <a:lnSpc>
                <a:spcPct val="100000"/>
              </a:lnSpc>
              <a:spcBef>
                <a:spcPts val="0"/>
              </a:spcBef>
              <a:spcAft>
                <a:spcPts val="0"/>
              </a:spcAft>
              <a:buSzPts val="1500"/>
              <a:buAutoNum type="romanUcPeriod"/>
            </a:pPr>
            <a:r>
              <a:rPr lang="zh-TW" sz="1500"/>
              <a:t>The remaining funds are greater than 10,500 , you will receive 30%</a:t>
            </a:r>
            <a:endParaRPr sz="1500"/>
          </a:p>
          <a:p>
            <a:pPr indent="-323850" lvl="0" marL="1371600" rtl="0" algn="l">
              <a:lnSpc>
                <a:spcPct val="100000"/>
              </a:lnSpc>
              <a:spcBef>
                <a:spcPts val="0"/>
              </a:spcBef>
              <a:spcAft>
                <a:spcPts val="0"/>
              </a:spcAft>
              <a:buSzPts val="1500"/>
              <a:buAutoNum type="romanUcPeriod"/>
            </a:pPr>
            <a:r>
              <a:rPr lang="zh-TW" sz="1500"/>
              <a:t>Top 1 to 10: (1st place gets 40%, 2nd place gets 39%, and so on.)</a:t>
            </a:r>
            <a:endParaRPr sz="1500"/>
          </a:p>
          <a:p>
            <a:pPr indent="-323850" lvl="0" marL="457200" rtl="0" algn="l">
              <a:lnSpc>
                <a:spcPct val="100000"/>
              </a:lnSpc>
              <a:spcBef>
                <a:spcPts val="1000"/>
              </a:spcBef>
              <a:spcAft>
                <a:spcPts val="0"/>
              </a:spcAft>
              <a:buSzPts val="1500"/>
              <a:buChar char="●"/>
            </a:pPr>
            <a:r>
              <a:rPr b="1" lang="zh-TW" sz="1500"/>
              <a:t>Report (40%)</a:t>
            </a:r>
            <a:endParaRPr b="1" sz="1500"/>
          </a:p>
          <a:p>
            <a:pPr indent="-323850" lvl="1" marL="914400" marR="0" rtl="0" algn="l">
              <a:lnSpc>
                <a:spcPct val="100000"/>
              </a:lnSpc>
              <a:spcBef>
                <a:spcPts val="0"/>
              </a:spcBef>
              <a:spcAft>
                <a:spcPts val="0"/>
              </a:spcAft>
              <a:buSzPts val="1500"/>
              <a:buChar char="○"/>
            </a:pPr>
            <a:r>
              <a:rPr lang="zh-TW" sz="1500"/>
              <a:t>Please</a:t>
            </a:r>
            <a:r>
              <a:rPr lang="zh-TW" sz="1200">
                <a:latin typeface="Noto Sans TC"/>
                <a:ea typeface="Noto Sans TC"/>
                <a:cs typeface="Noto Sans TC"/>
                <a:sym typeface="Noto Sans TC"/>
              </a:rPr>
              <a:t> output a PDF file in A4 size with the file name: report.pdf (not Report.pdf).</a:t>
            </a:r>
            <a:endParaRPr sz="1200">
              <a:latin typeface="Noto Sans TC"/>
              <a:ea typeface="Noto Sans TC"/>
              <a:cs typeface="Noto Sans TC"/>
              <a:sym typeface="Noto Sans TC"/>
            </a:endParaRPr>
          </a:p>
          <a:p>
            <a:pPr indent="-311150" lvl="1" marL="914400" rtl="0" algn="l">
              <a:lnSpc>
                <a:spcPct val="100000"/>
              </a:lnSpc>
              <a:spcBef>
                <a:spcPts val="0"/>
              </a:spcBef>
              <a:spcAft>
                <a:spcPts val="0"/>
              </a:spcAft>
              <a:buSzPts val="1300"/>
              <a:buChar char="○"/>
            </a:pPr>
            <a:r>
              <a:rPr lang="zh-TW" sz="1200">
                <a:latin typeface="Noto Sans TC"/>
                <a:ea typeface="Noto Sans TC"/>
                <a:cs typeface="Noto Sans TC"/>
                <a:sym typeface="Noto Sans TC"/>
              </a:rPr>
              <a:t>Format error -5%</a:t>
            </a:r>
            <a:endParaRPr sz="1200">
              <a:latin typeface="Noto Sans TC"/>
              <a:ea typeface="Noto Sans TC"/>
              <a:cs typeface="Noto Sans TC"/>
              <a:sym typeface="Noto Sans TC"/>
            </a:endParaRPr>
          </a:p>
          <a:p>
            <a:pPr indent="0" lvl="0" marL="0" rtl="0" algn="l">
              <a:lnSpc>
                <a:spcPct val="100000"/>
              </a:lnSpc>
              <a:spcBef>
                <a:spcPts val="1200"/>
              </a:spcBef>
              <a:spcAft>
                <a:spcPts val="1200"/>
              </a:spcAft>
              <a:buSzPts val="1300"/>
              <a:buNone/>
            </a:pPr>
            <a:r>
              <a:t/>
            </a:r>
            <a:endParaRPr b="1" sz="1500"/>
          </a:p>
        </p:txBody>
      </p:sp>
      <p:cxnSp>
        <p:nvCxnSpPr>
          <p:cNvPr id="242" name="Google Shape;242;p12"/>
          <p:cNvCxnSpPr/>
          <p:nvPr/>
        </p:nvCxnSpPr>
        <p:spPr>
          <a:xfrm>
            <a:off x="575400" y="2228725"/>
            <a:ext cx="8100300" cy="0"/>
          </a:xfrm>
          <a:prstGeom prst="straightConnector1">
            <a:avLst/>
          </a:prstGeom>
          <a:noFill/>
          <a:ln cap="flat" cmpd="sng" w="9525">
            <a:solidFill>
              <a:schemeClr val="dk2"/>
            </a:solidFill>
            <a:prstDash val="solid"/>
            <a:round/>
            <a:headEnd len="sm" w="sm" type="none"/>
            <a:tailEnd len="sm" w="sm"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zh-TW">
                <a:latin typeface="Noto Sans TC"/>
                <a:ea typeface="Noto Sans TC"/>
                <a:cs typeface="Noto Sans TC"/>
                <a:sym typeface="Noto Sans TC"/>
              </a:rPr>
              <a:t>Description</a:t>
            </a:r>
            <a:endParaRPr/>
          </a:p>
        </p:txBody>
      </p:sp>
      <p:sp>
        <p:nvSpPr>
          <p:cNvPr id="138" name="Google Shape;138;p2"/>
          <p:cNvSpPr txBox="1"/>
          <p:nvPr>
            <p:ph idx="1" type="body"/>
          </p:nvPr>
        </p:nvSpPr>
        <p:spPr>
          <a:xfrm>
            <a:off x="819150" y="1344925"/>
            <a:ext cx="7752000" cy="3349500"/>
          </a:xfrm>
          <a:prstGeom prst="rect">
            <a:avLst/>
          </a:prstGeom>
          <a:noFill/>
          <a:ln>
            <a:noFill/>
          </a:ln>
        </p:spPr>
        <p:txBody>
          <a:bodyPr anchorCtr="0" anchor="t" bIns="91425" lIns="91425" spcFirstLastPara="1" rIns="91425" wrap="square" tIns="91425">
            <a:normAutofit lnSpcReduction="10000"/>
          </a:bodyPr>
          <a:lstStyle/>
          <a:p>
            <a:pPr indent="-323850" lvl="0" marL="457200" rtl="0" algn="l">
              <a:lnSpc>
                <a:spcPct val="115000"/>
              </a:lnSpc>
              <a:spcBef>
                <a:spcPts val="0"/>
              </a:spcBef>
              <a:spcAft>
                <a:spcPts val="0"/>
              </a:spcAft>
              <a:buSzPts val="1500"/>
              <a:buChar char="●"/>
            </a:pPr>
            <a:r>
              <a:rPr b="1" lang="zh-TW" sz="1500"/>
              <a:t>Data</a:t>
            </a:r>
            <a:endParaRPr b="1" sz="1500"/>
          </a:p>
          <a:p>
            <a:pPr indent="-311150" lvl="1" marL="914400" rtl="0" algn="l">
              <a:lnSpc>
                <a:spcPct val="115000"/>
              </a:lnSpc>
              <a:spcBef>
                <a:spcPts val="0"/>
              </a:spcBef>
              <a:spcAft>
                <a:spcPts val="0"/>
              </a:spcAft>
              <a:buSzPts val="1300"/>
              <a:buChar char="○"/>
            </a:pPr>
            <a:r>
              <a:rPr lang="zh-TW" sz="1300"/>
              <a:t>The dataset comes from </a:t>
            </a:r>
            <a:r>
              <a:rPr b="1" lang="zh-TW" sz="1200" u="sng">
                <a:solidFill>
                  <a:srgbClr val="6AA84F"/>
                </a:solidFill>
                <a:latin typeface="Noto Sans TC"/>
                <a:ea typeface="Noto Sans TC"/>
                <a:cs typeface="Noto Sans TC"/>
                <a:sym typeface="Noto Sans TC"/>
                <a:hlinkClick r:id="rId3">
                  <a:extLst>
                    <a:ext uri="{A12FA001-AC4F-418D-AE19-62706E023703}">
                      <ahyp:hlinkClr val="tx"/>
                    </a:ext>
                  </a:extLst>
                </a:hlinkClick>
              </a:rPr>
              <a:t>FinMind</a:t>
            </a:r>
            <a:r>
              <a:rPr b="1" lang="zh-TW" sz="1300"/>
              <a:t> </a:t>
            </a:r>
            <a:r>
              <a:rPr lang="zh-TW" sz="1300"/>
              <a:t>and contains approximately 8 years of stock price data, along with various financial indicators.</a:t>
            </a:r>
            <a:endParaRPr sz="1300"/>
          </a:p>
          <a:p>
            <a:pPr indent="-311150" lvl="1" marL="914400" rtl="0" algn="l">
              <a:lnSpc>
                <a:spcPct val="115000"/>
              </a:lnSpc>
              <a:spcBef>
                <a:spcPts val="0"/>
              </a:spcBef>
              <a:spcAft>
                <a:spcPts val="0"/>
              </a:spcAft>
              <a:buSzPts val="1300"/>
              <a:buChar char="○"/>
            </a:pPr>
            <a:r>
              <a:rPr lang="zh-TW" sz="1300"/>
              <a:t>The training data consists of 8 different stocks over 1862 days ( 1862 * 8 = 14896 rows) .</a:t>
            </a:r>
            <a:endParaRPr sz="1300"/>
          </a:p>
          <a:p>
            <a:pPr indent="-311150" lvl="1" marL="914400" rtl="0" algn="l">
              <a:lnSpc>
                <a:spcPct val="115000"/>
              </a:lnSpc>
              <a:spcBef>
                <a:spcPts val="0"/>
              </a:spcBef>
              <a:spcAft>
                <a:spcPts val="0"/>
              </a:spcAft>
              <a:buSzPts val="1300"/>
              <a:buChar char="○"/>
            </a:pPr>
            <a:r>
              <a:rPr lang="zh-TW" sz="1300"/>
              <a:t>The testing data covers 8 stocks over 233 days (1864 rows)</a:t>
            </a:r>
            <a:r>
              <a:rPr b="1" lang="zh-TW" sz="1300">
                <a:solidFill>
                  <a:srgbClr val="3C78D8"/>
                </a:solidFill>
              </a:rPr>
              <a:t>.</a:t>
            </a:r>
            <a:endParaRPr b="1" sz="1300">
              <a:solidFill>
                <a:srgbClr val="3C78D8"/>
              </a:solidFill>
            </a:endParaRPr>
          </a:p>
          <a:p>
            <a:pPr indent="-323850" lvl="0" marL="457200" rtl="0" algn="l">
              <a:lnSpc>
                <a:spcPct val="115000"/>
              </a:lnSpc>
              <a:spcBef>
                <a:spcPts val="1000"/>
              </a:spcBef>
              <a:spcAft>
                <a:spcPts val="0"/>
              </a:spcAft>
              <a:buSzPts val="1500"/>
              <a:buChar char="●"/>
            </a:pPr>
            <a:r>
              <a:rPr b="1" lang="zh-TW" sz="1500"/>
              <a:t>Task</a:t>
            </a:r>
            <a:endParaRPr b="1" sz="1500"/>
          </a:p>
          <a:p>
            <a:pPr indent="-311150" lvl="1" marL="914400" rtl="0" algn="l">
              <a:lnSpc>
                <a:spcPct val="115000"/>
              </a:lnSpc>
              <a:spcBef>
                <a:spcPts val="0"/>
              </a:spcBef>
              <a:spcAft>
                <a:spcPts val="0"/>
              </a:spcAft>
              <a:buSzPts val="1300"/>
              <a:buChar char="○"/>
            </a:pPr>
            <a:r>
              <a:rPr lang="zh-TW" sz="1300"/>
              <a:t>Using Reinforcement Learning to make investment decisions on Taiwan stocks</a:t>
            </a:r>
            <a:endParaRPr sz="1300"/>
          </a:p>
          <a:p>
            <a:pPr indent="-311150" lvl="1" marL="914400" rtl="0" algn="l">
              <a:lnSpc>
                <a:spcPct val="115000"/>
              </a:lnSpc>
              <a:spcBef>
                <a:spcPts val="0"/>
              </a:spcBef>
              <a:spcAft>
                <a:spcPts val="0"/>
              </a:spcAft>
              <a:buSzPts val="1300"/>
              <a:buChar char="○"/>
            </a:pPr>
            <a:r>
              <a:rPr lang="zh-TW" sz="1300"/>
              <a:t>The opening price ("open" column) is used as the buying price, and the closing price ("close" column) is used as the selling price.</a:t>
            </a:r>
            <a:endParaRPr sz="1300"/>
          </a:p>
          <a:p>
            <a:pPr indent="-311150" lvl="1" marL="914400" rtl="0" algn="l">
              <a:lnSpc>
                <a:spcPct val="115000"/>
              </a:lnSpc>
              <a:spcBef>
                <a:spcPts val="0"/>
              </a:spcBef>
              <a:spcAft>
                <a:spcPts val="0"/>
              </a:spcAft>
              <a:buSzPts val="1300"/>
              <a:buChar char="○"/>
            </a:pPr>
            <a:r>
              <a:rPr lang="zh-TW" sz="1300"/>
              <a:t>Each purchase/sale will be charged a </a:t>
            </a:r>
            <a:r>
              <a:rPr lang="zh-TW" sz="1300">
                <a:solidFill>
                  <a:schemeClr val="accent6"/>
                </a:solidFill>
              </a:rPr>
              <a:t>handling fee of 0.1425%</a:t>
            </a:r>
            <a:r>
              <a:rPr lang="zh-TW" sz="1300"/>
              <a:t> and a </a:t>
            </a:r>
            <a:r>
              <a:rPr lang="zh-TW" sz="1300">
                <a:solidFill>
                  <a:schemeClr val="accent6"/>
                </a:solidFill>
              </a:rPr>
              <a:t>selling transaction fee of 0.3%.</a:t>
            </a:r>
            <a:endParaRPr sz="1300">
              <a:solidFill>
                <a:schemeClr val="accent6"/>
              </a:solidFill>
            </a:endParaRPr>
          </a:p>
          <a:p>
            <a:pPr indent="-323850" lvl="0" marL="457200" rtl="0" algn="l">
              <a:lnSpc>
                <a:spcPct val="115000"/>
              </a:lnSpc>
              <a:spcBef>
                <a:spcPts val="1000"/>
              </a:spcBef>
              <a:spcAft>
                <a:spcPts val="0"/>
              </a:spcAft>
              <a:buSzPts val="1500"/>
              <a:buChar char="●"/>
            </a:pPr>
            <a:r>
              <a:rPr b="1" lang="zh-TW" sz="1500"/>
              <a:t>Evaluation</a:t>
            </a:r>
            <a:endParaRPr b="1" sz="1500"/>
          </a:p>
          <a:p>
            <a:pPr indent="-311150" lvl="1" marL="914400" rtl="0" algn="l">
              <a:lnSpc>
                <a:spcPct val="115000"/>
              </a:lnSpc>
              <a:spcBef>
                <a:spcPts val="0"/>
              </a:spcBef>
              <a:spcAft>
                <a:spcPts val="0"/>
              </a:spcAft>
              <a:buSzPts val="1300"/>
              <a:buChar char="○"/>
            </a:pPr>
            <a:r>
              <a:rPr lang="zh-TW" sz="1300"/>
              <a:t>There is an initial capital of 10,000, and the capital after a fixed period of time is used as the criterion.</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3"/>
          <p:cNvSpPr txBox="1"/>
          <p:nvPr>
            <p:ph idx="1" type="body"/>
          </p:nvPr>
        </p:nvSpPr>
        <p:spPr>
          <a:xfrm>
            <a:off x="819150" y="1237200"/>
            <a:ext cx="7505700" cy="34908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SzPts val="1700"/>
              <a:buChar char="●"/>
            </a:pPr>
            <a:r>
              <a:rPr b="1" lang="zh-TW" sz="1500"/>
              <a:t>General Features</a:t>
            </a:r>
            <a:endParaRPr b="1" sz="1500"/>
          </a:p>
          <a:p>
            <a:pPr indent="-336550" lvl="1" marL="914400" rtl="0" algn="l">
              <a:lnSpc>
                <a:spcPct val="100000"/>
              </a:lnSpc>
              <a:spcBef>
                <a:spcPts val="0"/>
              </a:spcBef>
              <a:spcAft>
                <a:spcPts val="0"/>
              </a:spcAft>
              <a:buSzPts val="1700"/>
              <a:buChar char="○"/>
            </a:pPr>
            <a:r>
              <a:rPr lang="zh-TW" sz="1300"/>
              <a:t>date: Date of each entry.</a:t>
            </a:r>
            <a:endParaRPr sz="1300"/>
          </a:p>
          <a:p>
            <a:pPr indent="-336550" lvl="1" marL="914400" rtl="0" algn="l">
              <a:lnSpc>
                <a:spcPct val="100000"/>
              </a:lnSpc>
              <a:spcBef>
                <a:spcPts val="0"/>
              </a:spcBef>
              <a:spcAft>
                <a:spcPts val="0"/>
              </a:spcAft>
              <a:buSzPts val="1700"/>
              <a:buChar char="○"/>
            </a:pPr>
            <a:r>
              <a:rPr lang="zh-TW" sz="1300"/>
              <a:t>stock_id: The stock code, ranging from A to H.</a:t>
            </a:r>
            <a:endParaRPr sz="1300"/>
          </a:p>
          <a:p>
            <a:pPr indent="-336550" lvl="1" marL="914400" rtl="0" algn="l">
              <a:lnSpc>
                <a:spcPct val="100000"/>
              </a:lnSpc>
              <a:spcBef>
                <a:spcPts val="0"/>
              </a:spcBef>
              <a:spcAft>
                <a:spcPts val="0"/>
              </a:spcAft>
              <a:buSzPts val="1700"/>
              <a:buChar char="○"/>
            </a:pPr>
            <a:r>
              <a:rPr lang="zh-TW" sz="1300"/>
              <a:t>close: Closing price.</a:t>
            </a:r>
            <a:endParaRPr sz="1300"/>
          </a:p>
          <a:p>
            <a:pPr indent="-336550" lvl="1" marL="914400" rtl="0" algn="l">
              <a:lnSpc>
                <a:spcPct val="100000"/>
              </a:lnSpc>
              <a:spcBef>
                <a:spcPts val="0"/>
              </a:spcBef>
              <a:spcAft>
                <a:spcPts val="0"/>
              </a:spcAft>
              <a:buSzPts val="1700"/>
              <a:buChar char="○"/>
            </a:pPr>
            <a:r>
              <a:rPr lang="zh-TW" sz="1300"/>
              <a:t>open: Opening price.</a:t>
            </a:r>
            <a:endParaRPr sz="1300"/>
          </a:p>
          <a:p>
            <a:pPr indent="-336550" lvl="0" marL="457200" rtl="0" algn="l">
              <a:lnSpc>
                <a:spcPct val="100000"/>
              </a:lnSpc>
              <a:spcBef>
                <a:spcPts val="1000"/>
              </a:spcBef>
              <a:spcAft>
                <a:spcPts val="0"/>
              </a:spcAft>
              <a:buSzPts val="1700"/>
              <a:buChar char="●"/>
            </a:pPr>
            <a:r>
              <a:rPr b="1" lang="zh-TW" sz="1500"/>
              <a:t>Other Technical Indicators</a:t>
            </a:r>
            <a:endParaRPr b="1" sz="1500"/>
          </a:p>
          <a:p>
            <a:pPr indent="-336550" lvl="1" marL="914400" marR="0" rtl="0" algn="l">
              <a:lnSpc>
                <a:spcPct val="100000"/>
              </a:lnSpc>
              <a:spcBef>
                <a:spcPts val="0"/>
              </a:spcBef>
              <a:spcAft>
                <a:spcPts val="0"/>
              </a:spcAft>
              <a:buSzPts val="1700"/>
              <a:buChar char="○"/>
            </a:pPr>
            <a:r>
              <a:rPr lang="zh-TW" sz="1300"/>
              <a:t>MACD, MAMA, PPO...</a:t>
            </a:r>
            <a:endParaRPr sz="1300"/>
          </a:p>
          <a:p>
            <a:pPr indent="-336550" lvl="0" marL="457200" rtl="0" algn="l">
              <a:lnSpc>
                <a:spcPct val="100000"/>
              </a:lnSpc>
              <a:spcBef>
                <a:spcPts val="1000"/>
              </a:spcBef>
              <a:spcAft>
                <a:spcPts val="0"/>
              </a:spcAft>
              <a:buSzPts val="1700"/>
              <a:buChar char="●"/>
            </a:pPr>
            <a:r>
              <a:rPr b="1" lang="zh-TW" sz="1500"/>
              <a:t>Additional Notes</a:t>
            </a:r>
            <a:endParaRPr b="1" sz="1500"/>
          </a:p>
          <a:p>
            <a:pPr indent="-336550" lvl="1" marL="914400" marR="0" rtl="0" algn="l">
              <a:lnSpc>
                <a:spcPct val="100000"/>
              </a:lnSpc>
              <a:spcBef>
                <a:spcPts val="0"/>
              </a:spcBef>
              <a:spcAft>
                <a:spcPts val="0"/>
              </a:spcAft>
              <a:buSzPts val="1700"/>
              <a:buChar char="○"/>
            </a:pPr>
            <a:r>
              <a:rPr b="1" lang="zh-TW" sz="1300">
                <a:solidFill>
                  <a:srgbClr val="FF0000"/>
                </a:solidFill>
              </a:rPr>
              <a:t>91</a:t>
            </a:r>
            <a:r>
              <a:rPr lang="zh-TW" sz="1300"/>
              <a:t> total features, select what you need for training.</a:t>
            </a:r>
            <a:endParaRPr sz="1300"/>
          </a:p>
          <a:p>
            <a:pPr indent="-311150" lvl="1" marL="914400" marR="0" rtl="0" algn="l">
              <a:lnSpc>
                <a:spcPct val="100000"/>
              </a:lnSpc>
              <a:spcBef>
                <a:spcPts val="0"/>
              </a:spcBef>
              <a:spcAft>
                <a:spcPts val="0"/>
              </a:spcAft>
              <a:buSzPts val="1300"/>
              <a:buChar char="○"/>
            </a:pPr>
            <a:r>
              <a:rPr lang="zh-TW" sz="1300"/>
              <a:t>Detailed field description</a:t>
            </a:r>
            <a:r>
              <a:rPr b="1" lang="zh-TW" sz="1200" u="sng">
                <a:solidFill>
                  <a:srgbClr val="6AA84F"/>
                </a:solidFill>
                <a:latin typeface="Noto Sans TC"/>
                <a:ea typeface="Noto Sans TC"/>
                <a:cs typeface="Noto Sans TC"/>
                <a:sym typeface="Noto Sans TC"/>
              </a:rPr>
              <a:t> </a:t>
            </a:r>
            <a:r>
              <a:rPr b="1" lang="zh-TW" sz="1200" u="sng">
                <a:solidFill>
                  <a:srgbClr val="6AA84F"/>
                </a:solidFill>
                <a:latin typeface="Noto Sans TC"/>
                <a:ea typeface="Noto Sans TC"/>
                <a:cs typeface="Noto Sans TC"/>
                <a:sym typeface="Noto Sans TC"/>
                <a:hlinkClick r:id="rId3">
                  <a:extLst>
                    <a:ext uri="{A12FA001-AC4F-418D-AE19-62706E023703}">
                      <ahyp:hlinkClr val="tx"/>
                    </a:ext>
                  </a:extLst>
                </a:hlinkClick>
              </a:rPr>
              <a:t>Link</a:t>
            </a:r>
            <a:endParaRPr b="1" sz="1300">
              <a:solidFill>
                <a:srgbClr val="AF7B51"/>
              </a:solidFill>
            </a:endParaRPr>
          </a:p>
          <a:p>
            <a:pPr indent="0" lvl="0" marL="0" rtl="0" algn="l">
              <a:lnSpc>
                <a:spcPct val="100000"/>
              </a:lnSpc>
              <a:spcBef>
                <a:spcPts val="1200"/>
              </a:spcBef>
              <a:spcAft>
                <a:spcPts val="1200"/>
              </a:spcAft>
              <a:buSzPts val="1300"/>
              <a:buNone/>
            </a:pPr>
            <a:r>
              <a:t/>
            </a:r>
            <a:endParaRPr sz="1500"/>
          </a:p>
        </p:txBody>
      </p:sp>
      <p:sp>
        <p:nvSpPr>
          <p:cNvPr id="144" name="Google Shape;144;p3"/>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zh-TW">
                <a:latin typeface="Noto Sans TC"/>
                <a:ea typeface="Noto Sans TC"/>
                <a:cs typeface="Noto Sans TC"/>
                <a:sym typeface="Noto Sans TC"/>
              </a:rPr>
              <a:t>Data Features</a:t>
            </a:r>
            <a:endParaRPr>
              <a:latin typeface="Noto Sans TC"/>
              <a:ea typeface="Noto Sans TC"/>
              <a:cs typeface="Noto Sans TC"/>
              <a:sym typeface="Noto Sans TC"/>
            </a:endParaRPr>
          </a:p>
        </p:txBody>
      </p:sp>
      <p:sp>
        <p:nvSpPr>
          <p:cNvPr id="145" name="Google Shape;145;p3"/>
          <p:cNvSpPr txBox="1"/>
          <p:nvPr/>
        </p:nvSpPr>
        <p:spPr>
          <a:xfrm>
            <a:off x="4999238" y="761125"/>
            <a:ext cx="3840900" cy="3849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300"/>
              <a:buFont typeface="Arial"/>
              <a:buNone/>
            </a:pPr>
            <a:r>
              <a:rPr b="0" i="0" lang="zh-TW" sz="1300" u="none" cap="none" strike="noStrike">
                <a:solidFill>
                  <a:schemeClr val="dk2"/>
                </a:solidFill>
                <a:latin typeface="Calibri"/>
                <a:ea typeface="Calibri"/>
                <a:cs typeface="Calibri"/>
                <a:sym typeface="Calibri"/>
              </a:rPr>
              <a:t>training_data.csv</a:t>
            </a:r>
            <a:endParaRPr b="0" i="0" sz="1300" u="none" cap="none" strike="noStrike">
              <a:solidFill>
                <a:schemeClr val="dk2"/>
              </a:solidFill>
              <a:latin typeface="Calibri"/>
              <a:ea typeface="Calibri"/>
              <a:cs typeface="Calibri"/>
              <a:sym typeface="Calibri"/>
            </a:endParaRPr>
          </a:p>
        </p:txBody>
      </p:sp>
      <p:pic>
        <p:nvPicPr>
          <p:cNvPr id="146" name="Google Shape;146;p3"/>
          <p:cNvPicPr preferRelativeResize="0"/>
          <p:nvPr/>
        </p:nvPicPr>
        <p:blipFill rotWithShape="1">
          <a:blip r:embed="rId4">
            <a:alphaModFix/>
          </a:blip>
          <a:srcRect b="0" l="0" r="0" t="0"/>
          <a:stretch/>
        </p:blipFill>
        <p:spPr>
          <a:xfrm>
            <a:off x="4999250" y="1088370"/>
            <a:ext cx="3840901" cy="2336829"/>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30b5f35c6d1_0_0"/>
          <p:cNvSpPr txBox="1"/>
          <p:nvPr>
            <p:ph idx="1" type="body"/>
          </p:nvPr>
        </p:nvSpPr>
        <p:spPr>
          <a:xfrm>
            <a:off x="793275" y="1228125"/>
            <a:ext cx="7779900" cy="10296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Char char="●"/>
            </a:pPr>
            <a:r>
              <a:rPr lang="zh-TW" sz="1500"/>
              <a:t>The training data has 91 features, and you can choose any features you want.</a:t>
            </a:r>
            <a:endParaRPr sz="1500"/>
          </a:p>
          <a:p>
            <a:pPr indent="-323850" lvl="1" marL="914400" rtl="0" algn="l">
              <a:lnSpc>
                <a:spcPct val="115000"/>
              </a:lnSpc>
              <a:spcBef>
                <a:spcPts val="0"/>
              </a:spcBef>
              <a:spcAft>
                <a:spcPts val="0"/>
              </a:spcAft>
              <a:buSzPts val="1500"/>
              <a:buChar char="○"/>
            </a:pPr>
            <a:r>
              <a:rPr lang="zh-TW" sz="1500"/>
              <a:t>example</a:t>
            </a:r>
            <a:r>
              <a:rPr lang="zh-TW" sz="1500"/>
              <a:t>_columns</a:t>
            </a:r>
            <a:r>
              <a:rPr lang="zh-TW" sz="1500"/>
              <a:t> = [  "close","open","high","low","volume"</a:t>
            </a:r>
            <a:r>
              <a:rPr lang="zh-TW" sz="1500"/>
              <a:t>,"macd","stddev"</a:t>
            </a:r>
            <a:r>
              <a:rPr lang="zh-TW" sz="1500"/>
              <a:t>]</a:t>
            </a:r>
            <a:endParaRPr sz="1500"/>
          </a:p>
          <a:p>
            <a:pPr indent="-323850" lvl="1" marL="914400" rtl="0" algn="l">
              <a:spcBef>
                <a:spcPts val="0"/>
              </a:spcBef>
              <a:spcAft>
                <a:spcPts val="0"/>
              </a:spcAft>
              <a:buSzPts val="1500"/>
              <a:buChar char="○"/>
            </a:pPr>
            <a:r>
              <a:rPr lang="zh-TW" sz="1500"/>
              <a:t>Feature Shape : (8, window_size = 10, 91)</a:t>
            </a:r>
            <a:endParaRPr sz="1500"/>
          </a:p>
          <a:p>
            <a:pPr indent="-323850" lvl="0" marL="457200" rtl="0" algn="l">
              <a:lnSpc>
                <a:spcPct val="115000"/>
              </a:lnSpc>
              <a:spcBef>
                <a:spcPts val="0"/>
              </a:spcBef>
              <a:spcAft>
                <a:spcPts val="0"/>
              </a:spcAft>
              <a:buSzPts val="1500"/>
              <a:buChar char="●"/>
            </a:pPr>
            <a:r>
              <a:rPr lang="zh-TW" sz="1500"/>
              <a:t>You can add the stock price prediction of Assignments 1 and 2 as features</a:t>
            </a:r>
            <a:endParaRPr sz="1500"/>
          </a:p>
          <a:p>
            <a:pPr indent="0" lvl="0" marL="0" rtl="0" algn="l">
              <a:lnSpc>
                <a:spcPct val="115000"/>
              </a:lnSpc>
              <a:spcBef>
                <a:spcPts val="1200"/>
              </a:spcBef>
              <a:spcAft>
                <a:spcPts val="1200"/>
              </a:spcAft>
              <a:buSzPts val="1300"/>
              <a:buNone/>
            </a:pPr>
            <a:r>
              <a:t/>
            </a:r>
            <a:endParaRPr sz="1500"/>
          </a:p>
        </p:txBody>
      </p:sp>
      <p:sp>
        <p:nvSpPr>
          <p:cNvPr id="152" name="Google Shape;152;g30b5f35c6d1_0_0"/>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zh-TW">
                <a:latin typeface="Noto Sans TC"/>
                <a:ea typeface="Noto Sans TC"/>
                <a:cs typeface="Noto Sans TC"/>
                <a:sym typeface="Noto Sans TC"/>
              </a:rPr>
              <a:t>Features Selection</a:t>
            </a:r>
            <a:endParaRPr>
              <a:latin typeface="Noto Sans TC"/>
              <a:ea typeface="Noto Sans TC"/>
              <a:cs typeface="Noto Sans TC"/>
              <a:sym typeface="Noto Sans TC"/>
            </a:endParaRPr>
          </a:p>
        </p:txBody>
      </p:sp>
      <p:sp>
        <p:nvSpPr>
          <p:cNvPr id="153" name="Google Shape;153;g30b5f35c6d1_0_0"/>
          <p:cNvSpPr txBox="1"/>
          <p:nvPr/>
        </p:nvSpPr>
        <p:spPr>
          <a:xfrm>
            <a:off x="3148125" y="2622250"/>
            <a:ext cx="3070200" cy="38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pic>
        <p:nvPicPr>
          <p:cNvPr id="154" name="Google Shape;154;g30b5f35c6d1_0_0"/>
          <p:cNvPicPr preferRelativeResize="0"/>
          <p:nvPr/>
        </p:nvPicPr>
        <p:blipFill>
          <a:blip r:embed="rId3">
            <a:alphaModFix/>
          </a:blip>
          <a:stretch>
            <a:fillRect/>
          </a:stretch>
        </p:blipFill>
        <p:spPr>
          <a:xfrm>
            <a:off x="2382450" y="2481150"/>
            <a:ext cx="4379099" cy="2404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3102114daa5_0_23"/>
          <p:cNvSpPr txBox="1"/>
          <p:nvPr>
            <p:ph idx="1" type="body"/>
          </p:nvPr>
        </p:nvSpPr>
        <p:spPr>
          <a:xfrm>
            <a:off x="1501700" y="4252100"/>
            <a:ext cx="6960300" cy="38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TW" sz="1500"/>
              <a:t>Through analysis and trading, the two stages can make better predictions</a:t>
            </a:r>
            <a:endParaRPr sz="1500"/>
          </a:p>
        </p:txBody>
      </p:sp>
      <p:sp>
        <p:nvSpPr>
          <p:cNvPr id="160" name="Google Shape;160;g3102114daa5_0_23"/>
          <p:cNvSpPr txBox="1"/>
          <p:nvPr>
            <p:ph type="title"/>
          </p:nvPr>
        </p:nvSpPr>
        <p:spPr>
          <a:xfrm>
            <a:off x="819150" y="562225"/>
            <a:ext cx="30702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zh-TW">
                <a:latin typeface="Noto Sans TC"/>
                <a:ea typeface="Noto Sans TC"/>
                <a:cs typeface="Noto Sans TC"/>
                <a:sym typeface="Noto Sans TC"/>
              </a:rPr>
              <a:t>Reference Paper</a:t>
            </a:r>
            <a:endParaRPr>
              <a:latin typeface="Noto Sans TC"/>
              <a:ea typeface="Noto Sans TC"/>
              <a:cs typeface="Noto Sans TC"/>
              <a:sym typeface="Noto Sans TC"/>
            </a:endParaRPr>
          </a:p>
        </p:txBody>
      </p:sp>
      <p:sp>
        <p:nvSpPr>
          <p:cNvPr id="161" name="Google Shape;161;g3102114daa5_0_23"/>
          <p:cNvSpPr txBox="1"/>
          <p:nvPr/>
        </p:nvSpPr>
        <p:spPr>
          <a:xfrm>
            <a:off x="3148125" y="2622250"/>
            <a:ext cx="3070200" cy="38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chemeClr val="dk2"/>
              </a:solidFill>
              <a:latin typeface="Calibri"/>
              <a:ea typeface="Calibri"/>
              <a:cs typeface="Calibri"/>
              <a:sym typeface="Calibri"/>
            </a:endParaRPr>
          </a:p>
        </p:txBody>
      </p:sp>
      <p:pic>
        <p:nvPicPr>
          <p:cNvPr id="162" name="Google Shape;162;g3102114daa5_0_23"/>
          <p:cNvPicPr preferRelativeResize="0"/>
          <p:nvPr/>
        </p:nvPicPr>
        <p:blipFill>
          <a:blip r:embed="rId3">
            <a:alphaModFix/>
          </a:blip>
          <a:stretch>
            <a:fillRect/>
          </a:stretch>
        </p:blipFill>
        <p:spPr>
          <a:xfrm>
            <a:off x="1651850" y="1408237"/>
            <a:ext cx="5723827" cy="2604800"/>
          </a:xfrm>
          <a:prstGeom prst="rect">
            <a:avLst/>
          </a:prstGeom>
          <a:noFill/>
          <a:ln>
            <a:noFill/>
          </a:ln>
        </p:spPr>
      </p:pic>
      <p:sp>
        <p:nvSpPr>
          <p:cNvPr id="163" name="Google Shape;163;g3102114daa5_0_23"/>
          <p:cNvSpPr txBox="1"/>
          <p:nvPr/>
        </p:nvSpPr>
        <p:spPr>
          <a:xfrm>
            <a:off x="3957800" y="638425"/>
            <a:ext cx="4911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a:solidFill>
                  <a:schemeClr val="dk2"/>
                </a:solidFill>
                <a:latin typeface="Calibri"/>
                <a:ea typeface="Calibri"/>
                <a:cs typeface="Calibri"/>
                <a:sym typeface="Calibri"/>
              </a:rPr>
              <a:t>Portfolio Management via Reinforcement Learning and Graph Attention Network</a:t>
            </a:r>
            <a:endParaRPr sz="400">
              <a:solidFill>
                <a:schemeClr val="dk2"/>
              </a:solidFill>
            </a:endParaRPr>
          </a:p>
        </p:txBody>
      </p:sp>
      <p:sp>
        <p:nvSpPr>
          <p:cNvPr id="164" name="Google Shape;164;g3102114daa5_0_23"/>
          <p:cNvSpPr/>
          <p:nvPr/>
        </p:nvSpPr>
        <p:spPr>
          <a:xfrm>
            <a:off x="1552100" y="1302475"/>
            <a:ext cx="2909100" cy="20433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0000"/>
              </a:solidFill>
              <a:latin typeface="Calibri"/>
              <a:ea typeface="Calibri"/>
              <a:cs typeface="Calibri"/>
              <a:sym typeface="Calibri"/>
            </a:endParaRPr>
          </a:p>
        </p:txBody>
      </p:sp>
      <p:sp>
        <p:nvSpPr>
          <p:cNvPr id="165" name="Google Shape;165;g3102114daa5_0_23"/>
          <p:cNvSpPr/>
          <p:nvPr/>
        </p:nvSpPr>
        <p:spPr>
          <a:xfrm>
            <a:off x="4572000" y="1302475"/>
            <a:ext cx="2959200" cy="2768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0000"/>
              </a:solidFill>
              <a:latin typeface="Calibri"/>
              <a:ea typeface="Calibri"/>
              <a:cs typeface="Calibri"/>
              <a:sym typeface="Calibri"/>
            </a:endParaRPr>
          </a:p>
        </p:txBody>
      </p:sp>
      <p:sp>
        <p:nvSpPr>
          <p:cNvPr id="166" name="Google Shape;166;g3102114daa5_0_23"/>
          <p:cNvSpPr txBox="1"/>
          <p:nvPr/>
        </p:nvSpPr>
        <p:spPr>
          <a:xfrm>
            <a:off x="475100" y="2131675"/>
            <a:ext cx="1026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300">
                <a:solidFill>
                  <a:schemeClr val="dk2"/>
                </a:solidFill>
                <a:latin typeface="Calibri"/>
                <a:ea typeface="Calibri"/>
                <a:cs typeface="Calibri"/>
                <a:sym typeface="Calibri"/>
              </a:rPr>
              <a:t>選股代理人</a:t>
            </a:r>
            <a:endParaRPr sz="1300">
              <a:solidFill>
                <a:schemeClr val="dk2"/>
              </a:solidFill>
              <a:latin typeface="Calibri"/>
              <a:ea typeface="Calibri"/>
              <a:cs typeface="Calibri"/>
              <a:sym typeface="Calibri"/>
            </a:endParaRPr>
          </a:p>
        </p:txBody>
      </p:sp>
      <p:sp>
        <p:nvSpPr>
          <p:cNvPr id="167" name="Google Shape;167;g3102114daa5_0_23"/>
          <p:cNvSpPr txBox="1"/>
          <p:nvPr/>
        </p:nvSpPr>
        <p:spPr>
          <a:xfrm>
            <a:off x="7601725" y="2131675"/>
            <a:ext cx="1026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300">
                <a:solidFill>
                  <a:schemeClr val="dk2"/>
                </a:solidFill>
                <a:latin typeface="Calibri"/>
                <a:ea typeface="Calibri"/>
                <a:cs typeface="Calibri"/>
                <a:sym typeface="Calibri"/>
              </a:rPr>
              <a:t>交易代理人</a:t>
            </a:r>
            <a:endParaRPr sz="13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3094c5e48c1_0_0"/>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zh-TW">
                <a:latin typeface="Noto Sans TC"/>
                <a:ea typeface="Noto Sans TC"/>
                <a:cs typeface="Noto Sans TC"/>
                <a:sym typeface="Noto Sans TC"/>
              </a:rPr>
              <a:t>RL Action Format</a:t>
            </a:r>
            <a:endParaRPr>
              <a:latin typeface="Noto Sans TC"/>
              <a:ea typeface="Noto Sans TC"/>
              <a:cs typeface="Noto Sans TC"/>
              <a:sym typeface="Noto Sans TC"/>
            </a:endParaRPr>
          </a:p>
        </p:txBody>
      </p:sp>
      <p:pic>
        <p:nvPicPr>
          <p:cNvPr id="173" name="Google Shape;173;g3094c5e48c1_0_0"/>
          <p:cNvPicPr preferRelativeResize="0"/>
          <p:nvPr/>
        </p:nvPicPr>
        <p:blipFill>
          <a:blip r:embed="rId3">
            <a:alphaModFix/>
          </a:blip>
          <a:stretch>
            <a:fillRect/>
          </a:stretch>
        </p:blipFill>
        <p:spPr>
          <a:xfrm>
            <a:off x="4408275" y="1980063"/>
            <a:ext cx="3916575" cy="1297925"/>
          </a:xfrm>
          <a:prstGeom prst="rect">
            <a:avLst/>
          </a:prstGeom>
          <a:noFill/>
          <a:ln>
            <a:noFill/>
          </a:ln>
        </p:spPr>
      </p:pic>
      <p:sp>
        <p:nvSpPr>
          <p:cNvPr id="174" name="Google Shape;174;g3094c5e48c1_0_0"/>
          <p:cNvSpPr txBox="1"/>
          <p:nvPr>
            <p:ph idx="1" type="body"/>
          </p:nvPr>
        </p:nvSpPr>
        <p:spPr>
          <a:xfrm>
            <a:off x="564150" y="1461950"/>
            <a:ext cx="3619500" cy="29874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1200"/>
              </a:spcBef>
              <a:spcAft>
                <a:spcPts val="0"/>
              </a:spcAft>
              <a:buSzPts val="1500"/>
              <a:buChar char="●"/>
            </a:pPr>
            <a:r>
              <a:rPr lang="zh-TW" sz="1500"/>
              <a:t>RL actions (9 preset actions) :</a:t>
            </a:r>
            <a:endParaRPr sz="1500"/>
          </a:p>
          <a:p>
            <a:pPr indent="0" lvl="0" marL="457200" rtl="0" algn="l">
              <a:lnSpc>
                <a:spcPct val="100000"/>
              </a:lnSpc>
              <a:spcBef>
                <a:spcPts val="1200"/>
              </a:spcBef>
              <a:spcAft>
                <a:spcPts val="0"/>
              </a:spcAft>
              <a:buNone/>
            </a:pPr>
            <a:r>
              <a:rPr lang="zh-TW" sz="1500"/>
              <a:t>NTD (sell stock) , Buy_S1, Buy_S2, Buy_S3,  Buy_S4, Buy_S5, Buy_S6, Buy_S7,  Buy_S8 </a:t>
            </a:r>
            <a:endParaRPr sz="1500"/>
          </a:p>
          <a:p>
            <a:pPr indent="-323850" lvl="0" marL="457200" rtl="0" algn="l">
              <a:lnSpc>
                <a:spcPct val="100000"/>
              </a:lnSpc>
              <a:spcBef>
                <a:spcPts val="1200"/>
              </a:spcBef>
              <a:spcAft>
                <a:spcPts val="0"/>
              </a:spcAft>
              <a:buSzPts val="1500"/>
              <a:buChar char="●"/>
            </a:pPr>
            <a:r>
              <a:rPr lang="zh-TW" sz="1500"/>
              <a:t>Only </a:t>
            </a:r>
            <a:r>
              <a:rPr b="1" lang="zh-TW" sz="1500"/>
              <a:t>hold one stock at a time</a:t>
            </a:r>
            <a:r>
              <a:rPr lang="zh-TW" sz="1500"/>
              <a:t> and can have one action (buy, sell) per day</a:t>
            </a:r>
            <a:endParaRPr sz="1500"/>
          </a:p>
          <a:p>
            <a:pPr indent="-323850" lvl="0" marL="457200" rtl="0" algn="l">
              <a:lnSpc>
                <a:spcPct val="100000"/>
              </a:lnSpc>
              <a:spcBef>
                <a:spcPts val="1000"/>
              </a:spcBef>
              <a:spcAft>
                <a:spcPts val="0"/>
              </a:spcAft>
              <a:buSzPts val="1500"/>
              <a:buChar char="●"/>
            </a:pPr>
            <a:r>
              <a:rPr lang="zh-TW" sz="1500"/>
              <a:t>You can freely modify the RL model or a trading method (hold multiple stocks at the same time)</a:t>
            </a:r>
            <a:endParaRPr sz="1500"/>
          </a:p>
          <a:p>
            <a:pPr indent="0" lvl="0" marL="0" rtl="0" algn="l">
              <a:lnSpc>
                <a:spcPct val="100000"/>
              </a:lnSpc>
              <a:spcBef>
                <a:spcPts val="1200"/>
              </a:spcBef>
              <a:spcAft>
                <a:spcPts val="1200"/>
              </a:spcAft>
              <a:buSzPts val="1300"/>
              <a:buNone/>
            </a:pPr>
            <a:r>
              <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305531f78d7_2_17"/>
          <p:cNvSpPr txBox="1"/>
          <p:nvPr>
            <p:ph idx="1" type="body"/>
          </p:nvPr>
        </p:nvSpPr>
        <p:spPr>
          <a:xfrm>
            <a:off x="793275" y="1151925"/>
            <a:ext cx="7774800" cy="1988400"/>
          </a:xfrm>
          <a:prstGeom prst="rect">
            <a:avLst/>
          </a:prstGeom>
          <a:noFill/>
          <a:ln>
            <a:noFill/>
          </a:ln>
        </p:spPr>
        <p:txBody>
          <a:bodyPr anchorCtr="0" anchor="t" bIns="91425" lIns="91425" spcFirstLastPara="1" rIns="91425" wrap="square" tIns="91425">
            <a:noAutofit/>
          </a:bodyPr>
          <a:lstStyle/>
          <a:p>
            <a:pPr indent="-323850" lvl="0" marL="457200" rtl="0" algn="l">
              <a:lnSpc>
                <a:spcPct val="150000"/>
              </a:lnSpc>
              <a:spcBef>
                <a:spcPts val="1200"/>
              </a:spcBef>
              <a:spcAft>
                <a:spcPts val="0"/>
              </a:spcAft>
              <a:buSzPts val="1500"/>
              <a:buChar char="●"/>
            </a:pPr>
            <a:r>
              <a:rPr lang="zh-TW" sz="1500"/>
              <a:t>Open source reinforcement learning suite, can be integrated with pytorch</a:t>
            </a:r>
            <a:endParaRPr sz="1500"/>
          </a:p>
          <a:p>
            <a:pPr indent="-323850" lvl="0" marL="457200" rtl="0" algn="l">
              <a:lnSpc>
                <a:spcPct val="150000"/>
              </a:lnSpc>
              <a:spcBef>
                <a:spcPts val="0"/>
              </a:spcBef>
              <a:spcAft>
                <a:spcPts val="0"/>
              </a:spcAft>
              <a:buSzPts val="1500"/>
              <a:buChar char="●"/>
            </a:pPr>
            <a:r>
              <a:rPr lang="zh-TW" sz="1500"/>
              <a:t>Provides many environments to handle processes such as environmental simulation and rewards, covering simple control problems (e.g., CartPole, MountainCar), classic Atari games (e.g., Pong, Breakout), and simulations based on Box2D and MuJoCo (e.g., BipedalWalker)</a:t>
            </a:r>
            <a:endParaRPr sz="1500"/>
          </a:p>
          <a:p>
            <a:pPr indent="-323850" lvl="0" marL="457200" rtl="0" algn="l">
              <a:lnSpc>
                <a:spcPct val="150000"/>
              </a:lnSpc>
              <a:spcBef>
                <a:spcPts val="0"/>
              </a:spcBef>
              <a:spcAft>
                <a:spcPts val="0"/>
              </a:spcAft>
              <a:buSzPts val="1500"/>
              <a:buChar char="●"/>
            </a:pPr>
            <a:r>
              <a:rPr lang="zh-TW" sz="1500"/>
              <a:t>We will provide a </a:t>
            </a:r>
            <a:r>
              <a:rPr b="1" lang="zh-TW" sz="1500"/>
              <a:t>policy gradient</a:t>
            </a:r>
            <a:r>
              <a:rPr lang="zh-TW" sz="1500"/>
              <a:t> network as a model for trading decisions</a:t>
            </a:r>
            <a:endParaRPr sz="1500"/>
          </a:p>
        </p:txBody>
      </p:sp>
      <p:sp>
        <p:nvSpPr>
          <p:cNvPr id="180" name="Google Shape;180;g305531f78d7_2_17"/>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333"/>
              <a:buNone/>
            </a:pPr>
            <a:r>
              <a:rPr lang="zh-TW">
                <a:latin typeface="Noto Sans TC"/>
                <a:ea typeface="Noto Sans TC"/>
                <a:cs typeface="Noto Sans TC"/>
                <a:sym typeface="Noto Sans TC"/>
              </a:rPr>
              <a:t>Gymnasium</a:t>
            </a:r>
            <a:endParaRPr>
              <a:latin typeface="Noto Sans TC"/>
              <a:ea typeface="Noto Sans TC"/>
              <a:cs typeface="Noto Sans TC"/>
              <a:sym typeface="Noto Sans TC"/>
            </a:endParaRPr>
          </a:p>
        </p:txBody>
      </p:sp>
      <p:pic>
        <p:nvPicPr>
          <p:cNvPr id="181" name="Google Shape;181;g305531f78d7_2_17"/>
          <p:cNvPicPr preferRelativeResize="0"/>
          <p:nvPr/>
        </p:nvPicPr>
        <p:blipFill>
          <a:blip r:embed="rId3">
            <a:alphaModFix/>
          </a:blip>
          <a:stretch>
            <a:fillRect/>
          </a:stretch>
        </p:blipFill>
        <p:spPr>
          <a:xfrm>
            <a:off x="2109375" y="3046625"/>
            <a:ext cx="4802625" cy="1723750"/>
          </a:xfrm>
          <a:prstGeom prst="rect">
            <a:avLst/>
          </a:prstGeom>
          <a:noFill/>
          <a:ln>
            <a:noFill/>
          </a:ln>
        </p:spPr>
      </p:pic>
      <p:sp>
        <p:nvSpPr>
          <p:cNvPr id="182" name="Google Shape;182;g305531f78d7_2_17"/>
          <p:cNvSpPr txBox="1"/>
          <p:nvPr/>
        </p:nvSpPr>
        <p:spPr>
          <a:xfrm>
            <a:off x="3019475" y="745825"/>
            <a:ext cx="726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500" u="sng">
                <a:solidFill>
                  <a:schemeClr val="hlink"/>
                </a:solidFill>
                <a:latin typeface="Calibri"/>
                <a:ea typeface="Calibri"/>
                <a:cs typeface="Calibri"/>
                <a:sym typeface="Calibri"/>
                <a:hlinkClick r:id="rId4"/>
              </a:rPr>
              <a:t>github</a:t>
            </a:r>
            <a:endParaRPr sz="1500">
              <a:solidFill>
                <a:schemeClr val="dk2"/>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3094c5e48c1_0_11"/>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333"/>
              <a:buNone/>
            </a:pPr>
            <a:r>
              <a:rPr lang="zh-TW">
                <a:latin typeface="Noto Sans TC"/>
                <a:ea typeface="Noto Sans TC"/>
                <a:cs typeface="Noto Sans TC"/>
                <a:sym typeface="Noto Sans TC"/>
              </a:rPr>
              <a:t>gymnasium.Env</a:t>
            </a:r>
            <a:endParaRPr>
              <a:latin typeface="Noto Sans TC"/>
              <a:ea typeface="Noto Sans TC"/>
              <a:cs typeface="Noto Sans TC"/>
              <a:sym typeface="Noto Sans TC"/>
            </a:endParaRPr>
          </a:p>
        </p:txBody>
      </p:sp>
      <p:sp>
        <p:nvSpPr>
          <p:cNvPr id="188" name="Google Shape;188;g3094c5e48c1_0_11"/>
          <p:cNvSpPr txBox="1"/>
          <p:nvPr/>
        </p:nvSpPr>
        <p:spPr>
          <a:xfrm>
            <a:off x="1168475" y="1344925"/>
            <a:ext cx="6944400" cy="3242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a:t>Provides a trading environment for single/multiple agents</a:t>
            </a:r>
            <a:endParaRPr/>
          </a:p>
          <a:p>
            <a:pPr indent="-317500" lvl="0" marL="457200" rtl="0" algn="l">
              <a:lnSpc>
                <a:spcPct val="150000"/>
              </a:lnSpc>
              <a:spcBef>
                <a:spcPts val="0"/>
              </a:spcBef>
              <a:spcAft>
                <a:spcPts val="0"/>
              </a:spcAft>
              <a:buSzPts val="1400"/>
              <a:buChar char="●"/>
            </a:pPr>
            <a:r>
              <a:rPr lang="zh-TW"/>
              <a:t>step() - </a:t>
            </a:r>
            <a:r>
              <a:rPr b="1" lang="zh-TW"/>
              <a:t>Updates an environment with actions</a:t>
            </a:r>
            <a:r>
              <a:rPr lang="zh-TW"/>
              <a:t> returning the next agent observation, the reward for taking that actions</a:t>
            </a:r>
            <a:endParaRPr/>
          </a:p>
          <a:p>
            <a:pPr indent="-317500" lvl="0" marL="457200" rtl="0" algn="l">
              <a:lnSpc>
                <a:spcPct val="150000"/>
              </a:lnSpc>
              <a:spcBef>
                <a:spcPts val="0"/>
              </a:spcBef>
              <a:spcAft>
                <a:spcPts val="0"/>
              </a:spcAft>
              <a:buSzPts val="1400"/>
              <a:buChar char="●"/>
            </a:pPr>
            <a:r>
              <a:rPr lang="zh-TW"/>
              <a:t>reset() - </a:t>
            </a:r>
            <a:r>
              <a:rPr b="1" lang="zh-TW"/>
              <a:t>Resets the environment to an initial state</a:t>
            </a:r>
            <a:endParaRPr/>
          </a:p>
          <a:p>
            <a:pPr indent="-317500" lvl="0" marL="457200" rtl="0" algn="l">
              <a:lnSpc>
                <a:spcPct val="150000"/>
              </a:lnSpc>
              <a:spcBef>
                <a:spcPts val="0"/>
              </a:spcBef>
              <a:spcAft>
                <a:spcPts val="0"/>
              </a:spcAft>
              <a:buSzPts val="1400"/>
              <a:buChar char="●"/>
            </a:pPr>
            <a:r>
              <a:rPr lang="zh-TW"/>
              <a:t>render() - Renders the environments to help </a:t>
            </a:r>
            <a:r>
              <a:rPr b="1" lang="zh-TW"/>
              <a:t>visualise what the agent see</a:t>
            </a:r>
            <a:endParaRPr/>
          </a:p>
          <a:p>
            <a:pPr indent="-317500" lvl="0" marL="457200" rtl="0" algn="l">
              <a:lnSpc>
                <a:spcPct val="150000"/>
              </a:lnSpc>
              <a:spcBef>
                <a:spcPts val="0"/>
              </a:spcBef>
              <a:spcAft>
                <a:spcPts val="0"/>
              </a:spcAft>
              <a:buSzPts val="1400"/>
              <a:buChar char="●"/>
            </a:pPr>
            <a:r>
              <a:rPr lang="zh-TW"/>
              <a:t>close() - </a:t>
            </a:r>
            <a:r>
              <a:rPr b="1" lang="zh-TW"/>
              <a:t>Closes the environment</a:t>
            </a:r>
            <a:endParaRPr b="1"/>
          </a:p>
          <a:p>
            <a:pPr indent="0" lvl="0" marL="0" rtl="0" algn="l">
              <a:lnSpc>
                <a:spcPct val="150000"/>
              </a:lnSpc>
              <a:spcBef>
                <a:spcPts val="1000"/>
              </a:spcBef>
              <a:spcAft>
                <a:spcPts val="0"/>
              </a:spcAft>
              <a:buNone/>
            </a:pPr>
            <a:r>
              <a:rPr lang="zh-TW"/>
              <a:t>Other parameters</a:t>
            </a:r>
            <a:endParaRPr/>
          </a:p>
          <a:p>
            <a:pPr indent="-317500" lvl="0" marL="457200" rtl="0" algn="l">
              <a:lnSpc>
                <a:spcPct val="150000"/>
              </a:lnSpc>
              <a:spcBef>
                <a:spcPts val="1000"/>
              </a:spcBef>
              <a:spcAft>
                <a:spcPts val="0"/>
              </a:spcAft>
              <a:buSzPts val="1400"/>
              <a:buChar char="●"/>
            </a:pPr>
            <a:r>
              <a:rPr lang="zh-TW"/>
              <a:t>observation - Parameters provided to the RL model to make decisions</a:t>
            </a:r>
            <a:endParaRPr/>
          </a:p>
          <a:p>
            <a:pPr indent="-317500" lvl="0" marL="457200" rtl="0" algn="l">
              <a:lnSpc>
                <a:spcPct val="150000"/>
              </a:lnSpc>
              <a:spcBef>
                <a:spcPts val="0"/>
              </a:spcBef>
              <a:spcAft>
                <a:spcPts val="0"/>
              </a:spcAft>
              <a:buSzPts val="1400"/>
              <a:buChar char="●"/>
            </a:pPr>
            <a:r>
              <a:rPr lang="zh-TW"/>
              <a:t>action - Actions determined by the RL model and interact with the environment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30fb3f19ca2_0_1"/>
          <p:cNvSpPr txBox="1"/>
          <p:nvPr>
            <p:ph type="title"/>
          </p:nvPr>
        </p:nvSpPr>
        <p:spPr>
          <a:xfrm>
            <a:off x="819150" y="562225"/>
            <a:ext cx="7505700" cy="78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333"/>
              <a:buNone/>
            </a:pPr>
            <a:r>
              <a:rPr lang="zh-TW">
                <a:latin typeface="Noto Sans TC"/>
                <a:ea typeface="Noto Sans TC"/>
                <a:cs typeface="Noto Sans TC"/>
                <a:sym typeface="Noto Sans TC"/>
              </a:rPr>
              <a:t>gymnasium.Env</a:t>
            </a:r>
            <a:endParaRPr>
              <a:latin typeface="Noto Sans TC"/>
              <a:ea typeface="Noto Sans TC"/>
              <a:cs typeface="Noto Sans TC"/>
              <a:sym typeface="Noto Sans TC"/>
            </a:endParaRPr>
          </a:p>
        </p:txBody>
      </p:sp>
      <p:sp>
        <p:nvSpPr>
          <p:cNvPr id="194" name="Google Shape;194;g30fb3f19ca2_0_1"/>
          <p:cNvSpPr txBox="1"/>
          <p:nvPr/>
        </p:nvSpPr>
        <p:spPr>
          <a:xfrm>
            <a:off x="1168475" y="1344925"/>
            <a:ext cx="6944400" cy="400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a:t>an example using the "CartPole-v1" environment</a:t>
            </a:r>
            <a:endParaRPr/>
          </a:p>
        </p:txBody>
      </p:sp>
      <p:pic>
        <p:nvPicPr>
          <p:cNvPr id="195" name="Google Shape;195;g30fb3f19ca2_0_1"/>
          <p:cNvPicPr preferRelativeResize="0"/>
          <p:nvPr/>
        </p:nvPicPr>
        <p:blipFill>
          <a:blip r:embed="rId3">
            <a:alphaModFix/>
          </a:blip>
          <a:stretch>
            <a:fillRect/>
          </a:stretch>
        </p:blipFill>
        <p:spPr>
          <a:xfrm>
            <a:off x="1435625" y="1911625"/>
            <a:ext cx="6272750" cy="2542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